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handoutMasterIdLst>
    <p:handoutMasterId r:id="rId47"/>
  </p:handoutMasterIdLst>
  <p:sldIdLst>
    <p:sldId id="265" r:id="rId2"/>
    <p:sldId id="266" r:id="rId3"/>
    <p:sldId id="267" r:id="rId4"/>
    <p:sldId id="296" r:id="rId5"/>
    <p:sldId id="300" r:id="rId6"/>
    <p:sldId id="355" r:id="rId7"/>
    <p:sldId id="320" r:id="rId8"/>
    <p:sldId id="307" r:id="rId9"/>
    <p:sldId id="321" r:id="rId10"/>
    <p:sldId id="309" r:id="rId11"/>
    <p:sldId id="310" r:id="rId12"/>
    <p:sldId id="358" r:id="rId13"/>
    <p:sldId id="359" r:id="rId14"/>
    <p:sldId id="360" r:id="rId15"/>
    <p:sldId id="361" r:id="rId16"/>
    <p:sldId id="362" r:id="rId17"/>
    <p:sldId id="258" r:id="rId18"/>
    <p:sldId id="259" r:id="rId19"/>
    <p:sldId id="262" r:id="rId20"/>
    <p:sldId id="369" r:id="rId21"/>
    <p:sldId id="302" r:id="rId22"/>
    <p:sldId id="365" r:id="rId23"/>
    <p:sldId id="281" r:id="rId24"/>
    <p:sldId id="344" r:id="rId25"/>
    <p:sldId id="370" r:id="rId26"/>
    <p:sldId id="292" r:id="rId27"/>
    <p:sldId id="289" r:id="rId28"/>
    <p:sldId id="290" r:id="rId29"/>
    <p:sldId id="291" r:id="rId30"/>
    <p:sldId id="376" r:id="rId31"/>
    <p:sldId id="374" r:id="rId32"/>
    <p:sldId id="305" r:id="rId33"/>
    <p:sldId id="363" r:id="rId34"/>
    <p:sldId id="364" r:id="rId35"/>
    <p:sldId id="348" r:id="rId36"/>
    <p:sldId id="282" r:id="rId37"/>
    <p:sldId id="283" r:id="rId38"/>
    <p:sldId id="350" r:id="rId39"/>
    <p:sldId id="306" r:id="rId40"/>
    <p:sldId id="297" r:id="rId41"/>
    <p:sldId id="330" r:id="rId42"/>
    <p:sldId id="347" r:id="rId43"/>
    <p:sldId id="371" r:id="rId44"/>
    <p:sldId id="373" r:id="rId45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1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7C282C2E-C249-4F98-B211-1A6003BEA461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A62A180B-2DEE-4A47-98D5-F11786BEC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3556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AF2B5B6F-77F8-4B5E-904E-10D32F82CA41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B237BC5E-26DD-4A64-A900-5C0ECFBE5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62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5B9B06B7-C54B-443C-902E-A771E43C98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DF4831A8-C487-4F50-9A06-C5E42D587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3FBB25C5-2264-49AA-8E89-ACD29ABB99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20A289F5-5DAF-46D9-8D88-997DBD9D4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DF3B37D2-0009-4594-AED7-D02E7EB6E6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C9FFA8AE-9228-4438-A1F9-AA5FB4EAF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6793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1836EBB4-D71F-4268-AFD0-752873174A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D342FDFD-3F55-4D18-BA78-191259D73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2BDFD22D-9BC0-4303-BACA-289645AD27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51D6402F-99BC-463D-A5C7-FD0181C09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468E311B-03C4-49F7-96B9-B65B626113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2338" indent="-291194" defTabSz="95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4590" indent="-232300" defTabSz="95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5734" indent="-232300" defTabSz="95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6879" indent="-232300" defTabSz="95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8023" indent="-232300" defTabSz="95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9168" indent="-232300" defTabSz="95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0313" indent="-232300" defTabSz="95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1457" indent="-232300" defTabSz="95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71A1DC8-5A9E-4375-BBF4-7A5CA2F9568D}" type="slidenum">
              <a:rPr lang="en-US" altLang="en-US"/>
              <a:pPr/>
              <a:t>34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E8BF649B-E300-4464-B0EF-3D4A204391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8F54DDD9-FA92-4644-A113-E9339DE8F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Bean leaf beetle (red</a:t>
            </a:r>
            <a:r>
              <a:rPr lang="en-US" baseline="0" dirty="0"/>
              <a:t> phase)</a:t>
            </a:r>
            <a:r>
              <a:rPr lang="en-US" dirty="0"/>
              <a:t> and feeding</a:t>
            </a:r>
            <a:r>
              <a:rPr lang="en-US" baseline="0" dirty="0"/>
              <a:t> damage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51A0F-1479-4875-8F82-10C87C3F758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592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327">
              <a:defRPr>
                <a:solidFill>
                  <a:schemeClr val="tx1"/>
                </a:solidFill>
                <a:latin typeface="Arial" charset="0"/>
              </a:defRPr>
            </a:lvl1pPr>
            <a:lvl2pPr marL="751293" indent="-288958" defTabSz="942327">
              <a:defRPr>
                <a:solidFill>
                  <a:schemeClr val="tx1"/>
                </a:solidFill>
                <a:latin typeface="Arial" charset="0"/>
              </a:defRPr>
            </a:lvl2pPr>
            <a:lvl3pPr marL="1155836" indent="-231167" defTabSz="942327">
              <a:defRPr>
                <a:solidFill>
                  <a:schemeClr val="tx1"/>
                </a:solidFill>
                <a:latin typeface="Arial" charset="0"/>
              </a:defRPr>
            </a:lvl3pPr>
            <a:lvl4pPr marL="1618169" indent="-231167" defTabSz="942327">
              <a:defRPr>
                <a:solidFill>
                  <a:schemeClr val="tx1"/>
                </a:solidFill>
                <a:latin typeface="Arial" charset="0"/>
              </a:defRPr>
            </a:lvl4pPr>
            <a:lvl5pPr marL="2080504" indent="-231167" defTabSz="942327">
              <a:defRPr>
                <a:solidFill>
                  <a:schemeClr val="tx1"/>
                </a:solidFill>
                <a:latin typeface="Arial" charset="0"/>
              </a:defRPr>
            </a:lvl5pPr>
            <a:lvl6pPr marL="2542838" indent="-231167" defTabSz="9423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05172" indent="-231167" defTabSz="9423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7507" indent="-231167" defTabSz="9423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841" indent="-231167" defTabSz="9423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AD78AEA-F4D6-4FC1-A688-362E329EBAF4}" type="slidenum">
              <a:rPr lang="en-US" altLang="en-US"/>
              <a:pPr eaLnBrk="1" hangingPunct="1"/>
              <a:t>4</a:t>
            </a:fld>
            <a:endParaRPr lang="en-US" alt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11DC7C97-EF7D-4B87-8740-8AE28779D1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864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975" indent="-292830" defTabSz="95864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6226" indent="-233937" defTabSz="95864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006" indent="-233937" defTabSz="95864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151" indent="-233937" defTabSz="95864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1295" indent="-233937" defTabSz="9586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2440" indent="-233937" defTabSz="9586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3585" indent="-233937" defTabSz="9586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4729" indent="-233937" defTabSz="9586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9D1B498-A702-49F6-87E9-215B033CCF43}" type="slidenum">
              <a:rPr lang="en-US" altLang="en-US"/>
              <a:pPr eaLnBrk="1" hangingPunct="1"/>
              <a:t>7</a:t>
            </a:fld>
            <a:endParaRPr lang="en-US" altLang="en-US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76B83837-E5A7-4FE3-B608-FCE5C1AFFE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9ACAF1D3-355F-47AC-A278-CD94765EBE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327">
              <a:defRPr>
                <a:solidFill>
                  <a:schemeClr val="tx1"/>
                </a:solidFill>
                <a:latin typeface="Arial" charset="0"/>
              </a:defRPr>
            </a:lvl1pPr>
            <a:lvl2pPr marL="751293" indent="-288958" defTabSz="942327">
              <a:defRPr>
                <a:solidFill>
                  <a:schemeClr val="tx1"/>
                </a:solidFill>
                <a:latin typeface="Arial" charset="0"/>
              </a:defRPr>
            </a:lvl2pPr>
            <a:lvl3pPr marL="1155836" indent="-231167" defTabSz="942327">
              <a:defRPr>
                <a:solidFill>
                  <a:schemeClr val="tx1"/>
                </a:solidFill>
                <a:latin typeface="Arial" charset="0"/>
              </a:defRPr>
            </a:lvl3pPr>
            <a:lvl4pPr marL="1618169" indent="-231167" defTabSz="942327">
              <a:defRPr>
                <a:solidFill>
                  <a:schemeClr val="tx1"/>
                </a:solidFill>
                <a:latin typeface="Arial" charset="0"/>
              </a:defRPr>
            </a:lvl4pPr>
            <a:lvl5pPr marL="2080504" indent="-231167" defTabSz="942327">
              <a:defRPr>
                <a:solidFill>
                  <a:schemeClr val="tx1"/>
                </a:solidFill>
                <a:latin typeface="Arial" charset="0"/>
              </a:defRPr>
            </a:lvl5pPr>
            <a:lvl6pPr marL="2542838" indent="-231167" defTabSz="9423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05172" indent="-231167" defTabSz="9423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7507" indent="-231167" defTabSz="9423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841" indent="-231167" defTabSz="9423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AA64866-8E1B-4514-A44D-D9C52B5BEDE1}" type="slidenum">
              <a:rPr lang="en-US" altLang="en-US" smtClean="0"/>
              <a:pPr eaLnBrk="1" hangingPunct="1"/>
              <a:t>8</a:t>
            </a:fld>
            <a:endParaRPr lang="en-US" alt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07998938-C126-4DE2-A25E-489EE4C454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864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975" indent="-292830" defTabSz="95864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6226" indent="-233937" defTabSz="95864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006" indent="-233937" defTabSz="95864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151" indent="-233937" defTabSz="95864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1295" indent="-233937" defTabSz="9586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2440" indent="-233937" defTabSz="9586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3585" indent="-233937" defTabSz="9586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4729" indent="-233937" defTabSz="9586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5F98525-83D3-411D-AA83-B9705CE90F5B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D4DB280E-7534-4A56-BD67-74D8E5CF77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5B1E7D69-A0A2-464D-89A5-5B48CA5206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65610" indent="-29446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77862" indent="-235572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49006" indent="-235572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20151" indent="-235572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ACC58A5-390A-4D26-B891-1ECD821B0C09}" type="slidenum">
              <a:rPr lang="en-US"/>
              <a:pPr eaLnBrk="1" hangingPunct="1"/>
              <a:t>10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Blister Beetle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51A0F-1479-4875-8F82-10C87C3F75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8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077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43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0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8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65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66800" y="1981200"/>
            <a:ext cx="75438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AEF8F-E513-41CA-A931-AAA3114208C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01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AC9C5-0D46-48F2-AC4F-DDB64F67D0E7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35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809A6-AAFD-42D8-BA11-FDC37BA13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12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45B21-9A3C-4ADC-AB89-C21BC1588D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36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70067-6088-44BD-8993-3C91015BE09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80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50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55758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0574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66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11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81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44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97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00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8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59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  <p:sldLayoutId id="2147483677" r:id="rId15"/>
    <p:sldLayoutId id="2147483678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hyperlink" Target="http://www.google.com/url?sa=i&amp;rct=j&amp;q=&amp;esrc=s&amp;source=images&amp;cd=&amp;cad=rja&amp;uact=8&amp;ved=0ahUKEwjR7IfJnqzKAhUH6GMKHRUaBcMQjB0IBg&amp;url=http://extension.missouri.edu/n/1165&amp;psig=AFQjCNEHOCd03D66PsdfJhzmrcCODYieKg&amp;ust=1452961770806453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www.google.com/url?sa=i&amp;rct=j&amp;q=&amp;esrc=s&amp;source=images&amp;cd=&amp;cad=rja&amp;docid=CoSOq7_iDIU2SM&amp;tbnid=lEDsekGv4g_amM:&amp;ved=0CAQQjB0&amp;url=http://callagator.blogspot.com/2012/01/june-bug-story.html&amp;ei=ZXnVUs2wI-ei2wX-joCYCQ&amp;bvm=bv.59378465,d.b2I&amp;psig=AFQjCNHOas_ebKjXB5vAbbImx99xEQlyLw&amp;ust=138980835571866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8000" y="-249238"/>
            <a:ext cx="8229600" cy="1828801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2020 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Soybeans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31925" y="4994275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solidFill>
                  <a:srgbClr val="7030A0"/>
                </a:solidFill>
              </a:rPr>
              <a:t>Jeff Whitworth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7030A0"/>
                </a:solidFill>
              </a:rPr>
              <a:t>Holly Davis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7030A0"/>
                </a:solidFill>
              </a:rPr>
              <a:t>Kansas State University</a:t>
            </a:r>
          </a:p>
        </p:txBody>
      </p:sp>
      <p:pic>
        <p:nvPicPr>
          <p:cNvPr id="3076" name="Picture 4" descr="soybean 2 wks later August 007 (9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1400" y="1320800"/>
            <a:ext cx="4795838" cy="3597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791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27214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400" b="1" dirty="0">
                <a:solidFill>
                  <a:schemeClr val="accent4">
                    <a:lumMod val="50000"/>
                  </a:schemeClr>
                </a:solidFill>
              </a:rPr>
              <a:t>Grasshoppers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25400" y="1066800"/>
            <a:ext cx="4876800" cy="4525963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Arial" pitchFamily="34" charset="0"/>
                <a:cs typeface="Arial" pitchFamily="34" charset="0"/>
              </a:rPr>
              <a:t>Scout borders in early summer to prevent migration into soybeans</a:t>
            </a:r>
          </a:p>
          <a:p>
            <a:pPr eaLnBrk="1" hangingPunct="1"/>
            <a:r>
              <a:rPr lang="en-US" sz="2400" dirty="0">
                <a:latin typeface="Arial" pitchFamily="34" charset="0"/>
                <a:cs typeface="Arial" pitchFamily="34" charset="0"/>
              </a:rPr>
              <a:t>15-20 nymphs /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sq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yd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in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borders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or 5-8 nymphs /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sq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yd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in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field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may justify treatment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762000"/>
            <a:ext cx="2781862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657600"/>
            <a:ext cx="3274100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3886200"/>
            <a:ext cx="4071938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35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Garden Webworm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2-3 generations a year</a:t>
            </a:r>
          </a:p>
          <a:p>
            <a:r>
              <a:rPr lang="en-US" dirty="0"/>
              <a:t>Feed on wide range of host plants</a:t>
            </a:r>
          </a:p>
          <a:p>
            <a:r>
              <a:rPr lang="en-US" dirty="0"/>
              <a:t>Larvae skeletonize and web together foliage</a:t>
            </a:r>
          </a:p>
          <a:p>
            <a:r>
              <a:rPr lang="en-US" dirty="0"/>
              <a:t>Peak damage late July – August or early September</a:t>
            </a:r>
          </a:p>
        </p:txBody>
      </p:sp>
      <p:pic>
        <p:nvPicPr>
          <p:cNvPr id="6" name="Picture 8" descr="Soybean webworm 00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2895600"/>
            <a:ext cx="4114800" cy="2057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09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A8506789-95B7-4BF3-BD85-DDDCCCB26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03201"/>
            <a:ext cx="8229600" cy="893762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Green </a:t>
            </a:r>
            <a:r>
              <a:rPr lang="en-US" altLang="en-US" b="1" dirty="0" err="1">
                <a:ea typeface="ＭＳ Ｐゴシック" panose="020B0600070205080204" pitchFamily="34" charset="-128"/>
              </a:rPr>
              <a:t>Cloverworms</a:t>
            </a:r>
            <a:endParaRPr lang="en-US" altLang="en-US" b="1" dirty="0">
              <a:ea typeface="ＭＳ Ｐゴシック" panose="020B0600070205080204" pitchFamily="34" charset="-128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749C0-A05F-4ADF-ACCF-5EE59950DE1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83309" y="1106199"/>
            <a:ext cx="3671887" cy="2438400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buFont typeface="Arial" pitchFamily="84" charset="0"/>
              <a:buChar char="•"/>
              <a:defRPr/>
            </a:pPr>
            <a:r>
              <a:rPr lang="en-US" dirty="0"/>
              <a:t>Caused significant defoliation in 2016 &amp; 2017</a:t>
            </a:r>
          </a:p>
          <a:p>
            <a:pPr eaLnBrk="1" hangingPunct="1">
              <a:buClr>
                <a:schemeClr val="bg2">
                  <a:lumMod val="25000"/>
                </a:schemeClr>
              </a:buClr>
              <a:buFont typeface="Arial" pitchFamily="84" charset="0"/>
              <a:buChar char="•"/>
              <a:defRPr/>
            </a:pPr>
            <a:r>
              <a:rPr lang="en-US" dirty="0"/>
              <a:t>In 2016 controlled by an entomopathogenic fungus </a:t>
            </a:r>
          </a:p>
          <a:p>
            <a:pPr eaLnBrk="1" hangingPunct="1">
              <a:buClr>
                <a:schemeClr val="bg2">
                  <a:lumMod val="25000"/>
                </a:schemeClr>
              </a:buClr>
              <a:buFont typeface="Arial" pitchFamily="84" charset="0"/>
              <a:buChar char="•"/>
              <a:defRPr/>
            </a:pPr>
            <a:r>
              <a:rPr lang="en-US" dirty="0"/>
              <a:t>Double cropped beans  most likely to be impacted</a:t>
            </a:r>
          </a:p>
        </p:txBody>
      </p:sp>
      <p:pic>
        <p:nvPicPr>
          <p:cNvPr id="9220" name="Content Placeholder 7">
            <a:extLst>
              <a:ext uri="{FF2B5EF4-FFF2-40B4-BE49-F238E27FC236}">
                <a16:creationId xmlns:a16="http://schemas.microsoft.com/office/drawing/2014/main" id="{31C55DA1-4642-44BD-A2D6-79F9E99A08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4"/>
          <a:stretch>
            <a:fillRect/>
          </a:stretch>
        </p:blipFill>
        <p:spPr>
          <a:xfrm>
            <a:off x="4648200" y="1219200"/>
            <a:ext cx="4038600" cy="2011363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222" name="Picture 8">
            <a:extLst>
              <a:ext uri="{FF2B5EF4-FFF2-40B4-BE49-F238E27FC236}">
                <a16:creationId xmlns:a16="http://schemas.microsoft.com/office/drawing/2014/main" id="{5C23A466-8683-443B-B9C5-D567AAC82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3352800"/>
            <a:ext cx="4064000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9">
            <a:extLst>
              <a:ext uri="{FF2B5EF4-FFF2-40B4-BE49-F238E27FC236}">
                <a16:creationId xmlns:a16="http://schemas.microsoft.com/office/drawing/2014/main" id="{17343B42-405C-4532-945E-D6BC9FDA2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403600"/>
            <a:ext cx="4038600" cy="3028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5012A5D1-C4A1-4B89-8FBB-3974CEF67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888" y="44926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Green </a:t>
            </a:r>
            <a:r>
              <a:rPr lang="en-US" altLang="en-US" b="1" dirty="0" err="1">
                <a:ea typeface="ＭＳ Ｐゴシック" panose="020B0600070205080204" pitchFamily="34" charset="-128"/>
              </a:rPr>
              <a:t>Cloverworm</a:t>
            </a:r>
            <a:r>
              <a:rPr lang="en-US" altLang="en-US" b="1" dirty="0">
                <a:ea typeface="ＭＳ Ｐゴシック" panose="020B0600070205080204" pitchFamily="34" charset="-128"/>
              </a:rPr>
              <a:t> Adult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E67AE-A2EE-44CA-B207-ABD16E5B43F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19138" y="1589088"/>
            <a:ext cx="4038600" cy="4530725"/>
          </a:xfrm>
        </p:spPr>
        <p:txBody>
          <a:bodyPr>
            <a:normAutofit/>
          </a:bodyPr>
          <a:lstStyle/>
          <a:p>
            <a:pPr eaLnBrk="1" hangingPunct="1">
              <a:buFont typeface="Arial" pitchFamily="84" charset="0"/>
              <a:buChar char="•"/>
              <a:defRPr/>
            </a:pPr>
            <a:r>
              <a:rPr lang="en-US" dirty="0"/>
              <a:t>Do not overwinter in KS, large populations this year are not indicative of populations next year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C24ABD6F-04C3-4A8D-B99B-34FDCADDF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3581400"/>
            <a:ext cx="3067050" cy="2890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>
            <a:extLst>
              <a:ext uri="{FF2B5EF4-FFF2-40B4-BE49-F238E27FC236}">
                <a16:creationId xmlns:a16="http://schemas.microsoft.com/office/drawing/2014/main" id="{AA9B8FCC-59B9-45B7-BDA2-BE049EBAD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7475" y="1273175"/>
            <a:ext cx="2371725" cy="2579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C6386163-ECF1-4DB0-9917-EC6146AD2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Thistle Caterpillar/Painted Lady</a:t>
            </a:r>
          </a:p>
        </p:txBody>
      </p:sp>
      <p:sp>
        <p:nvSpPr>
          <p:cNvPr id="11267" name="TextBox 2">
            <a:extLst>
              <a:ext uri="{FF2B5EF4-FFF2-40B4-BE49-F238E27FC236}">
                <a16:creationId xmlns:a16="http://schemas.microsoft.com/office/drawing/2014/main" id="{84CFBB3C-2AE3-431E-9005-C0F304AEE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00" y="5091034"/>
            <a:ext cx="39624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May cause significant defoliation but typically only in localized areas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11268" name="TextBox 5">
            <a:extLst>
              <a:ext uri="{FF2B5EF4-FFF2-40B4-BE49-F238E27FC236}">
                <a16:creationId xmlns:a16="http://schemas.microsoft.com/office/drawing/2014/main" id="{AB9903CD-9DA4-4C51-9789-0D97C1BE0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953" y="3983038"/>
            <a:ext cx="43662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Large populations in </a:t>
            </a:r>
            <a:r>
              <a:rPr lang="en-US" altLang="en-US" sz="2400" dirty="0" smtClean="0">
                <a:latin typeface="Arial" panose="020B0604020202020204" pitchFamily="34" charset="0"/>
              </a:rPr>
              <a:t>2017  and numerous in 2018 &amp; 2019</a:t>
            </a:r>
            <a:endParaRPr lang="en-US" altLang="en-US" sz="24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11269" name="Picture 6">
            <a:extLst>
              <a:ext uri="{FF2B5EF4-FFF2-40B4-BE49-F238E27FC236}">
                <a16:creationId xmlns:a16="http://schemas.microsoft.com/office/drawing/2014/main" id="{026C0D51-1395-490A-A870-AC0C92A22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2641600"/>
            <a:ext cx="36576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3">
            <a:extLst>
              <a:ext uri="{FF2B5EF4-FFF2-40B4-BE49-F238E27FC236}">
                <a16:creationId xmlns:a16="http://schemas.microsoft.com/office/drawing/2014/main" id="{B552C88D-1C12-4631-8F79-D9A5ECCB1D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00" y="1300163"/>
            <a:ext cx="3340100" cy="2682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10E941A-4F71-41BD-A7D0-ADF437441862}"/>
              </a:ext>
            </a:extLst>
          </p:cNvPr>
          <p:cNvSpPr/>
          <p:nvPr/>
        </p:nvSpPr>
        <p:spPr>
          <a:xfrm>
            <a:off x="1804988" y="2438400"/>
            <a:ext cx="1524000" cy="711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5A240FE-F3BF-4C74-B51F-463F5571B5D9}"/>
              </a:ext>
            </a:extLst>
          </p:cNvPr>
          <p:cNvCxnSpPr/>
          <p:nvPr/>
        </p:nvCxnSpPr>
        <p:spPr>
          <a:xfrm flipH="1">
            <a:off x="3455988" y="2286000"/>
            <a:ext cx="1165225" cy="3556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3" name="TextBox 15">
            <a:extLst>
              <a:ext uri="{FF2B5EF4-FFF2-40B4-BE49-F238E27FC236}">
                <a16:creationId xmlns:a16="http://schemas.microsoft.com/office/drawing/2014/main" id="{7CD2A73B-0521-454E-92FE-11BDCA31E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1688" y="1639888"/>
            <a:ext cx="2133600" cy="646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Early instar thistle caterpillar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31584F7-A202-49BD-9572-922D19A7AF5B}"/>
              </a:ext>
            </a:extLst>
          </p:cNvPr>
          <p:cNvCxnSpPr/>
          <p:nvPr/>
        </p:nvCxnSpPr>
        <p:spPr>
          <a:xfrm flipH="1">
            <a:off x="6869113" y="2438400"/>
            <a:ext cx="582612" cy="12954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5" name="TextBox 17">
            <a:extLst>
              <a:ext uri="{FF2B5EF4-FFF2-40B4-BE49-F238E27FC236}">
                <a16:creationId xmlns:a16="http://schemas.microsoft.com/office/drawing/2014/main" id="{E5A27E6E-05D1-4DAC-A665-5254906D5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1792288"/>
            <a:ext cx="2133600" cy="646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Thistle caterpillar in “webbed leaf”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>
            <a:extLst>
              <a:ext uri="{FF2B5EF4-FFF2-40B4-BE49-F238E27FC236}">
                <a16:creationId xmlns:a16="http://schemas.microsoft.com/office/drawing/2014/main" id="{8E260B5D-BE2E-4DA8-B6A9-6AE4A9612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63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2">
            <a:extLst>
              <a:ext uri="{FF2B5EF4-FFF2-40B4-BE49-F238E27FC236}">
                <a16:creationId xmlns:a16="http://schemas.microsoft.com/office/drawing/2014/main" id="{C9847BC2-EA04-44C4-BD1F-CA0FFE348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8" y="381000"/>
            <a:ext cx="4724400" cy="9540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latin typeface="Arial" panose="020B0604020202020204" pitchFamily="34" charset="0"/>
              </a:rPr>
              <a:t>Mature Thistle Caterpillar and Chrysalis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1CB633A-0B7A-4DF0-A7CB-EA09284B91EF}"/>
              </a:ext>
            </a:extLst>
          </p:cNvPr>
          <p:cNvCxnSpPr/>
          <p:nvPr/>
        </p:nvCxnSpPr>
        <p:spPr>
          <a:xfrm>
            <a:off x="1447800" y="1581150"/>
            <a:ext cx="1295400" cy="200025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6319C1D-6053-4DF3-B459-A2AAE9890899}"/>
              </a:ext>
            </a:extLst>
          </p:cNvPr>
          <p:cNvCxnSpPr/>
          <p:nvPr/>
        </p:nvCxnSpPr>
        <p:spPr>
          <a:xfrm>
            <a:off x="3124200" y="1524000"/>
            <a:ext cx="1219200" cy="4572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6D24BDF6-D96D-4186-8C6D-D7C6CB538C7D}"/>
              </a:ext>
            </a:extLst>
          </p:cNvPr>
          <p:cNvSpPr/>
          <p:nvPr/>
        </p:nvSpPr>
        <p:spPr>
          <a:xfrm>
            <a:off x="4562475" y="381000"/>
            <a:ext cx="1600200" cy="32004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6">
            <a:extLst>
              <a:ext uri="{FF2B5EF4-FFF2-40B4-BE49-F238E27FC236}">
                <a16:creationId xmlns:a16="http://schemas.microsoft.com/office/drawing/2014/main" id="{5D54FFBB-D359-4D47-B003-9EF67C1C1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21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Thistle Caterpillar/Painted Lady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3315" name="Content Placeholder 7">
            <a:extLst>
              <a:ext uri="{FF2B5EF4-FFF2-40B4-BE49-F238E27FC236}">
                <a16:creationId xmlns:a16="http://schemas.microsoft.com/office/drawing/2014/main" id="{3F3F6FD5-B458-4FD1-82E2-F3E9BF58B5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2 Complete generations in 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2018/2019 </a:t>
            </a:r>
            <a:r>
              <a:rPr lang="en-US" altLang="en-US" dirty="0">
                <a:ea typeface="ＭＳ Ｐゴシック" panose="020B0600070205080204" pitchFamily="34" charset="-128"/>
              </a:rPr>
              <a:t>with large numbers of adults emerging in early Oct. </a:t>
            </a:r>
          </a:p>
        </p:txBody>
      </p:sp>
      <p:pic>
        <p:nvPicPr>
          <p:cNvPr id="13316" name="Picture 9">
            <a:extLst>
              <a:ext uri="{FF2B5EF4-FFF2-40B4-BE49-F238E27FC236}">
                <a16:creationId xmlns:a16="http://schemas.microsoft.com/office/drawing/2014/main" id="{2EEFD2DD-EF7C-48FB-8863-FA88D2E14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1925" y="1425575"/>
            <a:ext cx="3613150" cy="2709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10">
            <a:extLst>
              <a:ext uri="{FF2B5EF4-FFF2-40B4-BE49-F238E27FC236}">
                <a16:creationId xmlns:a16="http://schemas.microsoft.com/office/drawing/2014/main" id="{5B5FBE3D-8E61-4DFE-8D55-905A947A7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4175" y="3579813"/>
            <a:ext cx="3749675" cy="281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8" name="TextBox 11">
            <a:extLst>
              <a:ext uri="{FF2B5EF4-FFF2-40B4-BE49-F238E27FC236}">
                <a16:creationId xmlns:a16="http://schemas.microsoft.com/office/drawing/2014/main" id="{83B88DE7-B516-4F33-8BD1-A1EFE306F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750" y="5824538"/>
            <a:ext cx="1600200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 Side view</a:t>
            </a:r>
          </a:p>
        </p:txBody>
      </p:sp>
      <p:sp>
        <p:nvSpPr>
          <p:cNvPr id="13319" name="TextBox 12">
            <a:extLst>
              <a:ext uri="{FF2B5EF4-FFF2-40B4-BE49-F238E27FC236}">
                <a16:creationId xmlns:a16="http://schemas.microsoft.com/office/drawing/2014/main" id="{8E729969-2DDF-4EC2-AB59-3243096F9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0" y="3579813"/>
            <a:ext cx="1600200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 Top view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Yellow Woolly Bear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/>
              <a:t>Larva</a:t>
            </a:r>
          </a:p>
        </p:txBody>
      </p:sp>
      <p:pic>
        <p:nvPicPr>
          <p:cNvPr id="19459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635449"/>
            <a:ext cx="4040188" cy="3030140"/>
          </a:xfrm>
          <a:ln>
            <a:solidFill>
              <a:schemeClr val="tx1"/>
            </a:solidFill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/>
              <a:t>Adult</a:t>
            </a:r>
          </a:p>
        </p:txBody>
      </p:sp>
      <p:pic>
        <p:nvPicPr>
          <p:cNvPr id="19460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9289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6880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3891" y="1155228"/>
            <a:ext cx="3352800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Diseased/Parasitized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99018" y="1155228"/>
            <a:ext cx="2895600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Healthy</a:t>
            </a:r>
          </a:p>
        </p:txBody>
      </p:sp>
    </p:spTree>
    <p:extLst>
      <p:ext uri="{BB962C8B-B14F-4D97-AF65-F5344CB8AC3E}">
        <p14:creationId xmlns:p14="http://schemas.microsoft.com/office/powerpoint/2010/main" val="143520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Potential Pests of Soybeans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Below Ground/Seedling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4040188" cy="42973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White grubs</a:t>
            </a:r>
          </a:p>
          <a:p>
            <a:pPr>
              <a:defRPr/>
            </a:pPr>
            <a:r>
              <a:rPr lang="en-US" dirty="0"/>
              <a:t>Wireworms</a:t>
            </a:r>
          </a:p>
          <a:p>
            <a:pPr>
              <a:defRPr/>
            </a:pPr>
            <a:r>
              <a:rPr lang="en-US" dirty="0"/>
              <a:t>Pillbugs</a:t>
            </a:r>
          </a:p>
          <a:p>
            <a:pPr>
              <a:defRPr/>
            </a:pPr>
            <a:r>
              <a:rPr lang="en-US" dirty="0"/>
              <a:t>Bean leaf  beetle larvae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marL="0" indent="0">
              <a:buNone/>
              <a:defRPr/>
            </a:pPr>
            <a:r>
              <a:rPr lang="en-US" b="1" dirty="0"/>
              <a:t>Indirect Pests:</a:t>
            </a:r>
            <a:endParaRPr lang="en-US" dirty="0"/>
          </a:p>
          <a:p>
            <a:pPr>
              <a:defRPr/>
            </a:pPr>
            <a:r>
              <a:rPr lang="en-US" dirty="0"/>
              <a:t>Bean leaf beetles (BLB)</a:t>
            </a:r>
          </a:p>
          <a:p>
            <a:pPr>
              <a:defRPr/>
            </a:pPr>
            <a:r>
              <a:rPr lang="en-US" dirty="0"/>
              <a:t>Grasshoppers</a:t>
            </a:r>
          </a:p>
          <a:p>
            <a:pPr>
              <a:defRPr/>
            </a:pPr>
            <a:r>
              <a:rPr lang="en-US" dirty="0"/>
              <a:t>Green </a:t>
            </a:r>
            <a:r>
              <a:rPr lang="en-US" dirty="0" err="1"/>
              <a:t>cloverworms</a:t>
            </a:r>
            <a:endParaRPr lang="en-US" dirty="0"/>
          </a:p>
          <a:p>
            <a:pPr>
              <a:defRPr/>
            </a:pPr>
            <a:r>
              <a:rPr lang="en-US" dirty="0"/>
              <a:t>Garden webworms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67396" y="1549184"/>
            <a:ext cx="4041775" cy="6397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Above Ground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02018" y="2320492"/>
            <a:ext cx="4041775" cy="50292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b="1" dirty="0"/>
              <a:t>Indirect Pests </a:t>
            </a:r>
            <a:r>
              <a:rPr lang="en-US" b="1" dirty="0" err="1"/>
              <a:t>Cont</a:t>
            </a:r>
            <a:r>
              <a:rPr lang="en-US" b="1" dirty="0"/>
              <a:t>:</a:t>
            </a:r>
            <a:endParaRPr lang="en-US" dirty="0"/>
          </a:p>
          <a:p>
            <a:pPr>
              <a:defRPr/>
            </a:pPr>
            <a:r>
              <a:rPr lang="en-US" dirty="0"/>
              <a:t>Blister beetles</a:t>
            </a:r>
          </a:p>
          <a:p>
            <a:pPr>
              <a:defRPr/>
            </a:pPr>
            <a:r>
              <a:rPr lang="en-US" dirty="0"/>
              <a:t>Spider mites</a:t>
            </a:r>
          </a:p>
          <a:p>
            <a:pPr>
              <a:defRPr/>
            </a:pPr>
            <a:r>
              <a:rPr lang="en-US" dirty="0"/>
              <a:t>Soybean aphids</a:t>
            </a:r>
          </a:p>
          <a:p>
            <a:pPr>
              <a:defRPr/>
            </a:pPr>
            <a:r>
              <a:rPr lang="en-US" dirty="0" err="1"/>
              <a:t>Dectes</a:t>
            </a:r>
            <a:r>
              <a:rPr lang="en-US" dirty="0"/>
              <a:t> stem borer</a:t>
            </a:r>
          </a:p>
          <a:p>
            <a:pPr marL="0" indent="0">
              <a:buNone/>
              <a:defRPr/>
            </a:pPr>
            <a:r>
              <a:rPr lang="en-US" b="1" dirty="0" smtClean="0"/>
              <a:t>Direct </a:t>
            </a:r>
            <a:r>
              <a:rPr lang="en-US" b="1" dirty="0"/>
              <a:t>Pests:</a:t>
            </a:r>
          </a:p>
          <a:p>
            <a:pPr>
              <a:defRPr/>
            </a:pPr>
            <a:r>
              <a:rPr lang="en-US" dirty="0"/>
              <a:t>Stink bugs</a:t>
            </a:r>
          </a:p>
          <a:p>
            <a:pPr>
              <a:defRPr/>
            </a:pPr>
            <a:r>
              <a:rPr lang="en-US" dirty="0"/>
              <a:t>Corn earworms</a:t>
            </a:r>
          </a:p>
          <a:p>
            <a:pPr>
              <a:defRPr/>
            </a:pPr>
            <a:r>
              <a:rPr lang="en-US" dirty="0"/>
              <a:t>Bean leaf beetles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sp>
        <p:nvSpPr>
          <p:cNvPr id="8" name="Text Placeholder 5"/>
          <p:cNvSpPr txBox="1">
            <a:spLocks/>
          </p:cNvSpPr>
          <p:nvPr/>
        </p:nvSpPr>
        <p:spPr>
          <a:xfrm>
            <a:off x="457200" y="3505200"/>
            <a:ext cx="4041775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Above Ground</a:t>
            </a:r>
          </a:p>
        </p:txBody>
      </p:sp>
    </p:spTree>
    <p:extLst>
      <p:ext uri="{BB962C8B-B14F-4D97-AF65-F5344CB8AC3E}">
        <p14:creationId xmlns:p14="http://schemas.microsoft.com/office/powerpoint/2010/main" val="332908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3AAC39F9-03F9-40C9-8C1B-8274A128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200" y="430213"/>
            <a:ext cx="52705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Japanese Beetle</a:t>
            </a:r>
          </a:p>
        </p:txBody>
      </p:sp>
      <p:pic>
        <p:nvPicPr>
          <p:cNvPr id="17411" name="Content Placeholder 3">
            <a:extLst>
              <a:ext uri="{FF2B5EF4-FFF2-40B4-BE49-F238E27FC236}">
                <a16:creationId xmlns:a16="http://schemas.microsoft.com/office/drawing/2014/main" id="{19E942AF-BCF5-49E2-AF05-8A95EE63B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00563" y="1527175"/>
            <a:ext cx="4635500" cy="3016250"/>
          </a:xfrm>
          <a:ln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A3CB037C-D573-4D1E-BF88-6E566763A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75" y="1001713"/>
            <a:ext cx="4751388" cy="29876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2F5FFD-8F26-4352-B610-7F2A4E4C7833}"/>
              </a:ext>
            </a:extLst>
          </p:cNvPr>
          <p:cNvSpPr/>
          <p:nvPr/>
        </p:nvSpPr>
        <p:spPr>
          <a:xfrm>
            <a:off x="3586163" y="6361113"/>
            <a:ext cx="1566862" cy="254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chemeClr val="bg1"/>
                </a:solidFill>
                <a:latin typeface="Arial" charset="0"/>
                <a:hlinkClick r:id="rId4"/>
              </a:rPr>
              <a:t>extension.missouri.edu</a:t>
            </a:r>
            <a:endParaRPr lang="en-US" sz="105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7414" name="Picture 2" descr="Japanese Beetle Life Cycle">
            <a:extLst>
              <a:ext uri="{FF2B5EF4-FFF2-40B4-BE49-F238E27FC236}">
                <a16:creationId xmlns:a16="http://schemas.microsoft.com/office/drawing/2014/main" id="{FE3B747F-BEF3-4D8C-95A2-C09149033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638" y="4214813"/>
            <a:ext cx="57150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Box 6">
            <a:extLst>
              <a:ext uri="{FF2B5EF4-FFF2-40B4-BE49-F238E27FC236}">
                <a16:creationId xmlns:a16="http://schemas.microsoft.com/office/drawing/2014/main" id="{55EB7D54-689B-4652-9285-20A42FEC1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425" y="6619875"/>
            <a:ext cx="13954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Purdue University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-32657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Blister Beetles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966994"/>
            <a:ext cx="3352800" cy="2725451"/>
          </a:xfrm>
          <a:ln>
            <a:solidFill>
              <a:schemeClr val="tx1"/>
            </a:solidFill>
          </a:ln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45651" y="1698171"/>
            <a:ext cx="3520440" cy="4525963"/>
          </a:xfrm>
        </p:spPr>
        <p:txBody>
          <a:bodyPr/>
          <a:lstStyle/>
          <a:p>
            <a:r>
              <a:rPr lang="en-US" dirty="0"/>
              <a:t>Lots of blister beetles around </a:t>
            </a:r>
            <a:r>
              <a:rPr lang="en-US" dirty="0" smtClean="0"/>
              <a:t>in 2018</a:t>
            </a:r>
            <a:endParaRPr lang="en-US" dirty="0"/>
          </a:p>
          <a:p>
            <a:r>
              <a:rPr lang="en-US" dirty="0"/>
              <a:t>Rarely needs treatment, however, 20% defoliation at pod fill may justify spot treatment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4800" y="3561453"/>
            <a:ext cx="3869669" cy="30842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7688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C6BE2022-EE98-4D79-8104-D767112130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492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Spider Mites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9BD784D9-E1D5-4DBB-947E-A7D13305B6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12788" y="1316038"/>
            <a:ext cx="4327525" cy="4530725"/>
          </a:xfrm>
        </p:spPr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en-US" altLang="en-US" sz="2800">
                <a:ea typeface="ＭＳ Ｐゴシック" panose="020B0600070205080204" pitchFamily="34" charset="-128"/>
              </a:rPr>
              <a:t>May cause yellowing and premature leaf loss.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en-US" sz="2800">
                <a:ea typeface="ＭＳ Ｐゴシック" panose="020B0600070205080204" pitchFamily="34" charset="-128"/>
              </a:rPr>
              <a:t>Loss of more than 50% of foliage during bloom and pod set may cause plants to stop blooming.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en-US" sz="2800">
                <a:ea typeface="ＭＳ Ｐゴシック" panose="020B0600070205080204" pitchFamily="34" charset="-128"/>
              </a:rPr>
              <a:t>Field wide infestations in late bloom and early reproductive stages can cause 40-50% yield loss.</a:t>
            </a:r>
          </a:p>
        </p:txBody>
      </p:sp>
      <p:pic>
        <p:nvPicPr>
          <p:cNvPr id="22532" name="Picture 1">
            <a:extLst>
              <a:ext uri="{FF2B5EF4-FFF2-40B4-BE49-F238E27FC236}">
                <a16:creationId xmlns:a16="http://schemas.microsoft.com/office/drawing/2014/main" id="{F71974E0-D797-41D2-BE5C-6B8474D86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3188" y="1219200"/>
            <a:ext cx="3771900" cy="50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Mite Treatment Decisions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058150" cy="4530725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sz="3600" dirty="0"/>
              <a:t>Infestations begin in spots, early treatment may prevent them from spreading throughout a field.</a:t>
            </a:r>
          </a:p>
          <a:p>
            <a:pPr eaLnBrk="1" hangingPunct="1">
              <a:defRPr/>
            </a:pPr>
            <a:r>
              <a:rPr lang="en-US" sz="3600" dirty="0"/>
              <a:t>Strive to treat </a:t>
            </a:r>
            <a:r>
              <a:rPr lang="en-US" sz="3600" dirty="0">
                <a:solidFill>
                  <a:srgbClr val="FF0000"/>
                </a:solidFill>
              </a:rPr>
              <a:t>before foliage is extensively yellowed</a:t>
            </a:r>
            <a:r>
              <a:rPr lang="en-US" sz="3600" dirty="0"/>
              <a:t>, if the field is still in the early reproductive stage of development. </a:t>
            </a:r>
          </a:p>
          <a:p>
            <a:pPr eaLnBrk="1" hangingPunct="1">
              <a:defRPr/>
            </a:pPr>
            <a:r>
              <a:rPr lang="en-US" sz="3600" dirty="0"/>
              <a:t>Remember, insecticide treatments may allow mite populations to flare</a:t>
            </a:r>
          </a:p>
        </p:txBody>
      </p:sp>
    </p:spTree>
    <p:extLst>
      <p:ext uri="{BB962C8B-B14F-4D97-AF65-F5344CB8AC3E}">
        <p14:creationId xmlns:p14="http://schemas.microsoft.com/office/powerpoint/2010/main" val="198684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6D00B2F5-B5D8-4ED9-BFBB-5D89019904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58800"/>
            <a:ext cx="3633788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/>
              <a:t>Soybean Aphids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6016F91B-2B8A-4272-9378-0AF7F074F92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85750" y="1635125"/>
            <a:ext cx="4233863" cy="453072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2600" dirty="0">
                <a:ea typeface="ＭＳ Ｐゴシック" panose="020B0600070205080204" pitchFamily="34" charset="-128"/>
              </a:rPr>
              <a:t>Small, pale yellow with black cornicles (tailpipes)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600" dirty="0">
                <a:ea typeface="ＭＳ Ｐゴシック" panose="020B0600070205080204" pitchFamily="34" charset="-128"/>
              </a:rPr>
              <a:t>Winged and Wingless forms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600" dirty="0">
                <a:ea typeface="ＭＳ Ｐゴシック" panose="020B0600070205080204" pitchFamily="34" charset="-128"/>
              </a:rPr>
              <a:t>Usually colonize on underside of leaves initially but may start anywhere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600" dirty="0">
                <a:ea typeface="ＭＳ Ｐゴシック" panose="020B0600070205080204" pitchFamily="34" charset="-128"/>
              </a:rPr>
              <a:t>Prefer cooler weather, 70 - 80°F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600" dirty="0">
                <a:ea typeface="ＭＳ Ｐゴシック" panose="020B0600070205080204" pitchFamily="34" charset="-128"/>
              </a:rPr>
              <a:t>Currently the only aphid in North America that colonizes (infests and reproduces) on soybeans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861E60-9D63-40AD-9859-50F55C015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063" y="320675"/>
            <a:ext cx="4298950" cy="3222625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B3CE1-69FF-40E2-BF73-4A290149E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063" y="3633788"/>
            <a:ext cx="4298950" cy="3224212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  <p:sp>
        <p:nvSpPr>
          <p:cNvPr id="26630" name="TextBox 3">
            <a:extLst>
              <a:ext uri="{FF2B5EF4-FFF2-40B4-BE49-F238E27FC236}">
                <a16:creationId xmlns:a16="http://schemas.microsoft.com/office/drawing/2014/main" id="{EA38CA53-4668-4378-927C-BEBA803A4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0" y="3175000"/>
            <a:ext cx="3711575" cy="120032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rebuchet MS" panose="020B0603020202020204" pitchFamily="34" charset="0"/>
                <a:cs typeface="Arial" panose="020B0604020202020204" pitchFamily="34" charset="0"/>
              </a:rPr>
              <a:t>Relatively common in NC KS in 2017 but none detected in </a:t>
            </a:r>
            <a:r>
              <a:rPr lang="en-US" altLang="en-US" sz="1800" dirty="0" smtClean="0">
                <a:latin typeface="Trebuchet MS" panose="020B0603020202020204" pitchFamily="34" charset="0"/>
                <a:cs typeface="Arial" panose="020B0604020202020204" pitchFamily="34" charset="0"/>
              </a:rPr>
              <a:t>2018.  Few detected in 2019 – no problems</a:t>
            </a:r>
            <a:endParaRPr lang="en-US" altLang="en-US" sz="1800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5C427942-379D-4E8C-9096-4DF6A2A9C3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01600" y="344488"/>
            <a:ext cx="57912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Aphid Control</a:t>
            </a:r>
          </a:p>
        </p:txBody>
      </p:sp>
      <p:pic>
        <p:nvPicPr>
          <p:cNvPr id="31749" name="Picture 7" descr="a-uzbekistanicus">
            <a:extLst>
              <a:ext uri="{FF2B5EF4-FFF2-40B4-BE49-F238E27FC236}">
                <a16:creationId xmlns:a16="http://schemas.microsoft.com/office/drawing/2014/main" id="{DFA5AF33-336D-468D-AC11-8957DDA562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0700" y="5353050"/>
            <a:ext cx="2601913" cy="120173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2" name="Rectangle 3">
            <a:extLst>
              <a:ext uri="{FF2B5EF4-FFF2-40B4-BE49-F238E27FC236}">
                <a16:creationId xmlns:a16="http://schemas.microsoft.com/office/drawing/2014/main" id="{D52AF114-92CB-4E3F-BB0F-E5B0FACF6CB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503363"/>
            <a:ext cx="5257800" cy="22891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Beneficial insects – May help limit aphid populations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Continued monitoring is necessary to determine impact</a:t>
            </a:r>
          </a:p>
        </p:txBody>
      </p:sp>
      <p:pic>
        <p:nvPicPr>
          <p:cNvPr id="27653" name="Picture 9">
            <a:extLst>
              <a:ext uri="{FF2B5EF4-FFF2-40B4-BE49-F238E27FC236}">
                <a16:creationId xmlns:a16="http://schemas.microsoft.com/office/drawing/2014/main" id="{8E9F1882-833E-4391-8FD3-0EAF3A8D56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675" y="766763"/>
            <a:ext cx="3556000" cy="2713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2">
            <a:extLst>
              <a:ext uri="{FF2B5EF4-FFF2-40B4-BE49-F238E27FC236}">
                <a16:creationId xmlns:a16="http://schemas.microsoft.com/office/drawing/2014/main" id="{58533807-6500-46C3-866D-671D56E79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088" y="3479800"/>
            <a:ext cx="5356225" cy="3221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5" name="Picture 1">
            <a:extLst>
              <a:ext uri="{FF2B5EF4-FFF2-40B4-BE49-F238E27FC236}">
                <a16:creationId xmlns:a16="http://schemas.microsoft.com/office/drawing/2014/main" id="{E88557A8-623C-4B54-8D12-820FC46EE1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2125" y="3336925"/>
            <a:ext cx="3713163" cy="27860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SSB_Potential_(no_caption)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000" y="838200"/>
            <a:ext cx="8458200" cy="4325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685800" y="5257800"/>
            <a:ext cx="2286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914400" y="5257800"/>
            <a:ext cx="3505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/>
              <a:t>50 % or more of plants infested</a:t>
            </a:r>
          </a:p>
        </p:txBody>
      </p:sp>
      <p:sp>
        <p:nvSpPr>
          <p:cNvPr id="35845" name="Rectangle 5" descr="Large confetti"/>
          <p:cNvSpPr>
            <a:spLocks noChangeArrowheads="1"/>
          </p:cNvSpPr>
          <p:nvPr/>
        </p:nvSpPr>
        <p:spPr bwMode="auto">
          <a:xfrm>
            <a:off x="685800" y="5600700"/>
            <a:ext cx="228600" cy="228600"/>
          </a:xfrm>
          <a:prstGeom prst="rect">
            <a:avLst/>
          </a:prstGeom>
          <a:pattFill prst="lgConfetti">
            <a:fgClr>
              <a:srgbClr val="F99C05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914400" y="5562600"/>
            <a:ext cx="3505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/>
              <a:t>20 - 40 % of plants infested</a:t>
            </a: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685800" y="5943600"/>
            <a:ext cx="228600" cy="2286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990600" y="5943600"/>
            <a:ext cx="3505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dirty="0"/>
              <a:t>Low # of plants infested</a:t>
            </a:r>
          </a:p>
        </p:txBody>
      </p:sp>
      <p:sp>
        <p:nvSpPr>
          <p:cNvPr id="35849" name="Rectangle 9" descr="Small grid"/>
          <p:cNvSpPr>
            <a:spLocks noChangeArrowheads="1"/>
          </p:cNvSpPr>
          <p:nvPr/>
        </p:nvSpPr>
        <p:spPr bwMode="auto">
          <a:xfrm>
            <a:off x="4343400" y="5257800"/>
            <a:ext cx="228600" cy="228600"/>
          </a:xfrm>
          <a:prstGeom prst="rect">
            <a:avLst/>
          </a:prstGeom>
          <a:pattFill prst="smGrid">
            <a:fgClr>
              <a:schemeClr val="bg1"/>
            </a:fgClr>
            <a:bgClr>
              <a:srgbClr val="FF66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4572000" y="5257800"/>
            <a:ext cx="3505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/>
              <a:t>Known to have previous infestations</a:t>
            </a:r>
          </a:p>
        </p:txBody>
      </p:sp>
      <p:sp>
        <p:nvSpPr>
          <p:cNvPr id="35851" name="Rectangle 11" descr="Wide upward diagonal"/>
          <p:cNvSpPr>
            <a:spLocks noChangeArrowheads="1"/>
          </p:cNvSpPr>
          <p:nvPr/>
        </p:nvSpPr>
        <p:spPr bwMode="auto">
          <a:xfrm>
            <a:off x="4343400" y="5600700"/>
            <a:ext cx="228600" cy="228600"/>
          </a:xfrm>
          <a:prstGeom prst="rect">
            <a:avLst/>
          </a:prstGeom>
          <a:pattFill prst="wdUpDiag">
            <a:fgClr>
              <a:srgbClr val="00FF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4343400" y="5943600"/>
            <a:ext cx="2286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4572000" y="5562600"/>
            <a:ext cx="3505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/>
              <a:t>NO infestations detected (sampled)</a:t>
            </a:r>
          </a:p>
        </p:txBody>
      </p:sp>
      <p:sp>
        <p:nvSpPr>
          <p:cNvPr id="35854" name="Text Box 14"/>
          <p:cNvSpPr txBox="1">
            <a:spLocks noChangeArrowheads="1"/>
          </p:cNvSpPr>
          <p:nvPr/>
        </p:nvSpPr>
        <p:spPr bwMode="auto">
          <a:xfrm>
            <a:off x="4572000" y="5867400"/>
            <a:ext cx="4038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/>
              <a:t>NO infestations detected (not sampled)</a:t>
            </a:r>
          </a:p>
        </p:txBody>
      </p:sp>
      <p:sp>
        <p:nvSpPr>
          <p:cNvPr id="35855" name="Text Box 15"/>
          <p:cNvSpPr txBox="1">
            <a:spLocks noChangeArrowheads="1"/>
          </p:cNvSpPr>
          <p:nvPr/>
        </p:nvSpPr>
        <p:spPr bwMode="auto">
          <a:xfrm>
            <a:off x="304800" y="228600"/>
            <a:ext cx="822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</a:rPr>
              <a:t>2008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</a:rPr>
              <a:t>Dectes</a:t>
            </a: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</a:rPr>
              <a:t> Stem Borer Survey</a:t>
            </a:r>
          </a:p>
        </p:txBody>
      </p:sp>
    </p:spTree>
    <p:extLst>
      <p:ext uri="{BB962C8B-B14F-4D97-AF65-F5344CB8AC3E}">
        <p14:creationId xmlns:p14="http://schemas.microsoft.com/office/powerpoint/2010/main" val="382393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0"/>
            <a:ext cx="7772400" cy="9525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err="1">
                <a:solidFill>
                  <a:schemeClr val="accent4">
                    <a:lumMod val="50000"/>
                  </a:schemeClr>
                </a:solidFill>
              </a:rPr>
              <a:t>Dectes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 Stem Borer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43363" cy="4530725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Adults active July -August, very mobile</a:t>
            </a:r>
          </a:p>
          <a:p>
            <a:pPr eaLnBrk="1" hangingPunct="1">
              <a:defRPr/>
            </a:pPr>
            <a:r>
              <a:rPr lang="en-US" sz="2400" dirty="0"/>
              <a:t>Found in sunflowers or soybeans</a:t>
            </a:r>
          </a:p>
          <a:p>
            <a:pPr eaLnBrk="1" hangingPunct="1">
              <a:defRPr/>
            </a:pPr>
            <a:r>
              <a:rPr lang="en-US" sz="2400" dirty="0"/>
              <a:t>Lay eggs on leaf petioles </a:t>
            </a:r>
          </a:p>
          <a:p>
            <a:pPr eaLnBrk="1" hangingPunct="1">
              <a:defRPr/>
            </a:pPr>
            <a:r>
              <a:rPr lang="en-US" sz="2400" dirty="0"/>
              <a:t>Larvae tunnel down the petioles and into the stem</a:t>
            </a:r>
          </a:p>
          <a:p>
            <a:pPr eaLnBrk="1" hangingPunct="1">
              <a:defRPr/>
            </a:pPr>
            <a:r>
              <a:rPr lang="en-US" sz="2400" dirty="0"/>
              <a:t>Tunneling within petiole causes the leaf to wilt and die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4725" y="809625"/>
            <a:ext cx="3852863" cy="2889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lipArt Placeholder 3"/>
          <p:cNvPicPr>
            <a:picLocks noGrp="1" noChangeAspect="1"/>
          </p:cNvPicPr>
          <p:nvPr>
            <p:ph type="clipArt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84725" y="3830638"/>
            <a:ext cx="3852863" cy="288925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263310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 err="1">
                <a:solidFill>
                  <a:schemeClr val="accent4">
                    <a:lumMod val="50000"/>
                  </a:schemeClr>
                </a:solidFill>
              </a:rPr>
              <a:t>Dectes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 Stem Borer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en-US" sz="4000" b="1" dirty="0">
                <a:solidFill>
                  <a:schemeClr val="accent4">
                    <a:lumMod val="50000"/>
                  </a:schemeClr>
                </a:solidFill>
              </a:rPr>
            </a:br>
            <a:endParaRPr lang="en-US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5843" name="Picture 3" descr="sbsbli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9738" y="985838"/>
            <a:ext cx="4268787" cy="3203575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5033963" y="2028825"/>
            <a:ext cx="373380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altLang="en-US" sz="2800" dirty="0"/>
              <a:t>Larvae tunnel into the stem where they are inaccessible to insecticides</a:t>
            </a:r>
          </a:p>
          <a:p>
            <a:pPr eaLnBrk="1" hangingPunct="1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altLang="en-US" sz="2800" dirty="0"/>
              <a:t>Tunnel down the plant to below the surface by fall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ü"/>
            </a:pPr>
            <a:endParaRPr lang="en-US" altLang="en-US" sz="2400" dirty="0"/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0300" y="4233863"/>
            <a:ext cx="3041650" cy="2279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960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</a:rPr>
              <a:t>Dectes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</a:rPr>
              <a:t> Stem Borer</a:t>
            </a:r>
            <a:br>
              <a:rPr lang="en-US" sz="40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4000" dirty="0">
                <a:solidFill>
                  <a:srgbClr val="FFFF66"/>
                </a:solidFill>
              </a:rPr>
              <a:t/>
            </a:r>
            <a:br>
              <a:rPr lang="en-US" sz="4000" dirty="0">
                <a:solidFill>
                  <a:srgbClr val="FFFF66"/>
                </a:solidFill>
              </a:rPr>
            </a:br>
            <a:r>
              <a:rPr lang="en-US" sz="2800" dirty="0"/>
              <a:t>Girdled plant (over-wintering site)</a:t>
            </a:r>
            <a:endParaRPr lang="en-US" sz="4000" dirty="0"/>
          </a:p>
        </p:txBody>
      </p:sp>
      <p:pic>
        <p:nvPicPr>
          <p:cNvPr id="36867" name="Picture 3" descr="sbsb-gp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" y="1905000"/>
            <a:ext cx="3043238" cy="2282825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8" name="Picture 4" descr="sbsbins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" y="4343400"/>
            <a:ext cx="3043238" cy="2282825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4114800" y="2514600"/>
            <a:ext cx="44958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altLang="en-US" sz="2400" dirty="0"/>
              <a:t>Girdling usually occurs just before harvest </a:t>
            </a:r>
          </a:p>
          <a:p>
            <a:pPr eaLnBrk="1" hangingPunct="1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altLang="en-US" sz="2400" dirty="0"/>
              <a:t>Causing the plant to fall over thus lost to harvest</a:t>
            </a:r>
          </a:p>
          <a:p>
            <a:pPr eaLnBrk="1" hangingPunct="1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altLang="en-US" sz="2400" dirty="0"/>
              <a:t>Larvae overwinter in stalk just below the surface of the ground</a:t>
            </a:r>
          </a:p>
        </p:txBody>
      </p:sp>
    </p:spTree>
    <p:extLst>
      <p:ext uri="{BB962C8B-B14F-4D97-AF65-F5344CB8AC3E}">
        <p14:creationId xmlns:p14="http://schemas.microsoft.com/office/powerpoint/2010/main" val="129749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</a:rPr>
              <a:t>Early Season/Belowground Pests:</a:t>
            </a:r>
            <a:br>
              <a:rPr lang="en-US" sz="40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</a:rPr>
              <a:t>White Grub, Wireworm, BLB larvae</a:t>
            </a:r>
          </a:p>
        </p:txBody>
      </p:sp>
      <p:pic>
        <p:nvPicPr>
          <p:cNvPr id="4099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3400" y="1600200"/>
            <a:ext cx="3196727" cy="2397125"/>
          </a:xfrm>
          <a:ln>
            <a:solidFill>
              <a:schemeClr val="tx1"/>
            </a:solidFill>
          </a:ln>
        </p:spPr>
      </p:pic>
      <p:pic>
        <p:nvPicPr>
          <p:cNvPr id="4" name="Content Placeholder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29200" y="1600200"/>
            <a:ext cx="3124200" cy="23431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Content Placeholder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29200" y="4114800"/>
            <a:ext cx="3124200" cy="23431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9154" name="Picture 2" descr="http://3.bp.blogspot.com/-95XVles2Wxc/Tx30BDE53RI/AAAAAAAAAbI/muTBL9_LC2Q/s1600/JuneBeetle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4158615"/>
            <a:ext cx="3276600" cy="21925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24840" y="5981875"/>
            <a:ext cx="14366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7"/>
              </a:rPr>
              <a:t>callagator.blogspot.com</a:t>
            </a:r>
            <a:endParaRPr lang="en-US" sz="1000" dirty="0"/>
          </a:p>
        </p:txBody>
      </p:sp>
      <p:sp>
        <p:nvSpPr>
          <p:cNvPr id="3" name="Down Arrow 2"/>
          <p:cNvSpPr/>
          <p:nvPr/>
        </p:nvSpPr>
        <p:spPr>
          <a:xfrm>
            <a:off x="2061452" y="3810000"/>
            <a:ext cx="186448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6498076" y="3771900"/>
            <a:ext cx="186448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7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606425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</a:rPr>
              <a:t>Dectes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</a:rPr>
              <a:t> Stem Borer Management</a:t>
            </a:r>
            <a:br>
              <a:rPr lang="en-US" sz="40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4000" dirty="0">
                <a:solidFill>
                  <a:srgbClr val="FFFF66"/>
                </a:solidFill>
              </a:rPr>
              <a:t/>
            </a:r>
            <a:br>
              <a:rPr lang="en-US" sz="4000" dirty="0">
                <a:solidFill>
                  <a:srgbClr val="FFFF66"/>
                </a:solidFill>
              </a:rPr>
            </a:br>
            <a:endParaRPr lang="en-US" sz="4000" dirty="0"/>
          </a:p>
        </p:txBody>
      </p:sp>
      <p:pic>
        <p:nvPicPr>
          <p:cNvPr id="36867" name="Picture 3" descr="sbsb-gp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" y="1905000"/>
            <a:ext cx="3043238" cy="2282825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8" name="Picture 4" descr="sbsbins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" y="4343400"/>
            <a:ext cx="3043238" cy="2282825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4114800" y="1676400"/>
            <a:ext cx="44958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altLang="en-US" sz="2400" dirty="0"/>
              <a:t>Adults active for 8+ weeks so multiple insecticide applications needed</a:t>
            </a:r>
          </a:p>
          <a:p>
            <a:pPr eaLnBrk="1" hangingPunct="1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altLang="en-US" sz="2400" dirty="0"/>
              <a:t>Larvae protected in stem</a:t>
            </a:r>
          </a:p>
          <a:p>
            <a:pPr eaLnBrk="1" hangingPunct="1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altLang="en-US" sz="2400" dirty="0"/>
              <a:t>Plant resistance has been found but will not be commercially available for some time</a:t>
            </a:r>
          </a:p>
          <a:p>
            <a:pPr eaLnBrk="1" hangingPunct="1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altLang="en-US" sz="2400" dirty="0"/>
              <a:t>HARVEST EARLY!</a:t>
            </a:r>
          </a:p>
        </p:txBody>
      </p:sp>
    </p:spTree>
    <p:extLst>
      <p:ext uri="{BB962C8B-B14F-4D97-AF65-F5344CB8AC3E}">
        <p14:creationId xmlns:p14="http://schemas.microsoft.com/office/powerpoint/2010/main" val="58881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0E4B7-76CA-403C-A3AC-F5F20EDCD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Soybean Gall Midge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25357-410D-4402-B6DE-DCCAFEE9F7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Still have </a:t>
            </a:r>
            <a:r>
              <a:rPr lang="en-US" i="1" dirty="0"/>
              <a:t>a lot </a:t>
            </a:r>
            <a:r>
              <a:rPr lang="en-US" dirty="0"/>
              <a:t>to learn about this pest, including what species it is</a:t>
            </a:r>
          </a:p>
          <a:p>
            <a:r>
              <a:rPr lang="en-US" dirty="0"/>
              <a:t>Cultural control practices do not impact midge (variety selection, planting time, tillage practices, etc.)</a:t>
            </a:r>
          </a:p>
          <a:p>
            <a:r>
              <a:rPr lang="en-US" dirty="0"/>
              <a:t>Insecticide seed treatments do not appear </a:t>
            </a:r>
            <a:r>
              <a:rPr lang="en-US" dirty="0" smtClean="0"/>
              <a:t>effective</a:t>
            </a:r>
          </a:p>
          <a:p>
            <a:r>
              <a:rPr lang="en-US" dirty="0" smtClean="0"/>
              <a:t>No confirmed reports in KS yet.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9A6633-C448-4972-93D3-B5A376246C4B}"/>
              </a:ext>
            </a:extLst>
          </p:cNvPr>
          <p:cNvSpPr txBox="1"/>
          <p:nvPr/>
        </p:nvSpPr>
        <p:spPr>
          <a:xfrm>
            <a:off x="7797800" y="4800600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iastate.edu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5281"/>
            <a:ext cx="4038600" cy="303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718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9378" y="30480"/>
            <a:ext cx="61722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Direct Pest = Feed directly on the 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pods/seeds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00914" y="1316139"/>
            <a:ext cx="8153400" cy="5043495"/>
            <a:chOff x="419100" y="2032217"/>
            <a:chExt cx="7239000" cy="407807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" y="2032217"/>
              <a:ext cx="7239000" cy="4078079"/>
            </a:xfrm>
            <a:prstGeom prst="rect">
              <a:avLst/>
            </a:prstGeom>
            <a:noFill/>
            <a:ln w="25400">
              <a:solidFill>
                <a:schemeClr val="bg2">
                  <a:lumMod val="1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4991100" y="2705213"/>
              <a:ext cx="304800" cy="3810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3848100" y="4534013"/>
              <a:ext cx="304800" cy="3810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2324100" y="5448413"/>
              <a:ext cx="304800" cy="3810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563586" y="5236141"/>
              <a:ext cx="304800" cy="3810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314700" y="4855141"/>
              <a:ext cx="304800" cy="3810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533900" y="4343513"/>
              <a:ext cx="304800" cy="3810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816929" y="3728470"/>
              <a:ext cx="903514" cy="3810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46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B10C0C69-C56D-44C8-9468-87E884ADDB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19300" y="11699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dirty="0"/>
              <a:t>Stink Bugs</a:t>
            </a:r>
          </a:p>
        </p:txBody>
      </p:sp>
      <p:pic>
        <p:nvPicPr>
          <p:cNvPr id="19459" name="Picture 8">
            <a:extLst>
              <a:ext uri="{FF2B5EF4-FFF2-40B4-BE49-F238E27FC236}">
                <a16:creationId xmlns:a16="http://schemas.microsoft.com/office/drawing/2014/main" id="{B4A350CD-4D2F-4E80-84CC-5A9B15A5B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765175"/>
            <a:ext cx="3429000" cy="257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9">
            <a:extLst>
              <a:ext uri="{FF2B5EF4-FFF2-40B4-BE49-F238E27FC236}">
                <a16:creationId xmlns:a16="http://schemas.microsoft.com/office/drawing/2014/main" id="{503CE4E6-FDCF-4270-9C11-3E47B8F3ED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3733800"/>
            <a:ext cx="4064000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10">
            <a:extLst>
              <a:ext uri="{FF2B5EF4-FFF2-40B4-BE49-F238E27FC236}">
                <a16:creationId xmlns:a16="http://schemas.microsoft.com/office/drawing/2014/main" id="{4996B048-CEDA-45DF-9EDB-7392D1D2A5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2798763"/>
            <a:ext cx="3227388" cy="24209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57D75AF5-B09D-4348-A07C-CD6FC2E293EC}"/>
              </a:ext>
            </a:extLst>
          </p:cNvPr>
          <p:cNvSpPr/>
          <p:nvPr/>
        </p:nvSpPr>
        <p:spPr>
          <a:xfrm rot="2672148">
            <a:off x="2038350" y="2592388"/>
            <a:ext cx="982663" cy="458787"/>
          </a:xfrm>
          <a:prstGeom prst="rightArrow">
            <a:avLst>
              <a:gd name="adj1" fmla="val 1013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2BEA648C-90A4-4AC0-936F-E3AF8B105E93}"/>
              </a:ext>
            </a:extLst>
          </p:cNvPr>
          <p:cNvSpPr/>
          <p:nvPr/>
        </p:nvSpPr>
        <p:spPr>
          <a:xfrm rot="2672148">
            <a:off x="4641850" y="4699000"/>
            <a:ext cx="982663" cy="458788"/>
          </a:xfrm>
          <a:prstGeom prst="rightArrow">
            <a:avLst>
              <a:gd name="adj1" fmla="val 1013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7D59E17-FDCD-4727-9E8F-4279E5B20F6A}"/>
              </a:ext>
            </a:extLst>
          </p:cNvPr>
          <p:cNvSpPr/>
          <p:nvPr/>
        </p:nvSpPr>
        <p:spPr>
          <a:xfrm>
            <a:off x="6324600" y="4305300"/>
            <a:ext cx="1295400" cy="1828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soybean seed damage">
            <a:extLst>
              <a:ext uri="{FF2B5EF4-FFF2-40B4-BE49-F238E27FC236}">
                <a16:creationId xmlns:a16="http://schemas.microsoft.com/office/drawing/2014/main" id="{44BB1CE4-AC20-41DB-86AB-7D9FDF0B9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5000" y="279306"/>
            <a:ext cx="6350000" cy="398831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34C0E69-867D-467F-921D-5044EF557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92750"/>
            <a:ext cx="8534400" cy="152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b="1" dirty="0" smtClean="0"/>
              <a:t>Stink bug damage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altLang="en-US" sz="2800" dirty="0">
                <a:latin typeface="Arial" charset="0"/>
              </a:rPr>
              <a:t>Control may be necessary when average </a:t>
            </a:r>
            <a:br>
              <a:rPr lang="en-US" altLang="en-US" sz="2800" dirty="0">
                <a:latin typeface="Arial" charset="0"/>
              </a:rPr>
            </a:br>
            <a:r>
              <a:rPr lang="en-US" altLang="en-US" sz="2800" dirty="0">
                <a:latin typeface="Arial" charset="0"/>
              </a:rPr>
              <a:t>1 bug/3 row ft. </a:t>
            </a:r>
            <a:r>
              <a:rPr lang="en-US" altLang="en-US" sz="3200" dirty="0">
                <a:latin typeface="Arial" charset="0"/>
              </a:rPr>
              <a:t/>
            </a:r>
            <a:br>
              <a:rPr lang="en-US" altLang="en-US" sz="3200" dirty="0">
                <a:latin typeface="Arial" charset="0"/>
              </a:rPr>
            </a:br>
            <a:endParaRPr lang="en-US" sz="32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DD54917-6076-4EA9-894C-214EFCD1EE9D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680052" y="2647782"/>
            <a:ext cx="630237" cy="1555750"/>
          </a:xfrm>
          <a:prstGeom prst="straightConnector1">
            <a:avLst/>
          </a:prstGeom>
          <a:noFill/>
          <a:ln w="222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AEA82A4-F75B-4439-80CE-8BCF87331C7A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207091" y="2608096"/>
            <a:ext cx="1041399" cy="1595436"/>
          </a:xfrm>
          <a:prstGeom prst="straightConnector1">
            <a:avLst/>
          </a:prstGeom>
          <a:noFill/>
          <a:ln w="222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242D176-32CC-4B64-9360-D3B4D4C76475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049928" y="2867086"/>
            <a:ext cx="1198562" cy="1443037"/>
          </a:xfrm>
          <a:prstGeom prst="straightConnector1">
            <a:avLst/>
          </a:prstGeom>
          <a:noFill/>
          <a:ln w="222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BA6F1F25-3A67-496D-A309-E9A8735772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4017963"/>
            <a:ext cx="328612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dirty="0"/>
              <a:t>Stink Bugs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3D2FEB-A009-4D3E-B6CE-BB6726DC8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990600"/>
            <a:ext cx="3400425" cy="2549525"/>
          </a:xfrm>
          <a:prstGeom prst="rect">
            <a:avLst/>
          </a:prstGeom>
          <a:ln w="12700">
            <a:solidFill>
              <a:schemeClr val="accent4">
                <a:lumMod val="10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F834A6-5BE4-4556-AE43-A83669EC9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969963"/>
            <a:ext cx="3424238" cy="2592387"/>
          </a:xfrm>
          <a:prstGeom prst="rect">
            <a:avLst/>
          </a:prstGeom>
          <a:ln w="12700">
            <a:solidFill>
              <a:schemeClr val="accent4">
                <a:lumMod val="10000"/>
              </a:schemeClr>
            </a:solidFill>
          </a:ln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D2430B27-C948-4DE8-870D-1CDAA9EB4511}"/>
              </a:ext>
            </a:extLst>
          </p:cNvPr>
          <p:cNvSpPr/>
          <p:nvPr/>
        </p:nvSpPr>
        <p:spPr>
          <a:xfrm>
            <a:off x="3138488" y="2036763"/>
            <a:ext cx="982662" cy="4587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1510" name="Picture 6">
            <a:extLst>
              <a:ext uri="{FF2B5EF4-FFF2-40B4-BE49-F238E27FC236}">
                <a16:creationId xmlns:a16="http://schemas.microsoft.com/office/drawing/2014/main" id="{5AD7C8E3-7F9B-4CAD-98F5-1F3CFF18F8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1150" y="3513138"/>
            <a:ext cx="4892675" cy="32956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1" name="TextBox 8">
            <a:extLst>
              <a:ext uri="{FF2B5EF4-FFF2-40B4-BE49-F238E27FC236}">
                <a16:creationId xmlns:a16="http://schemas.microsoft.com/office/drawing/2014/main" id="{CA8EA6F6-082C-4D63-8245-3CCEF1BF6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6575" y="1152525"/>
            <a:ext cx="2470150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Brown Stink Bug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Rectangle 5"/>
          <p:cNvSpPr>
            <a:spLocks noGrp="1" noChangeArrowheads="1"/>
          </p:cNvSpPr>
          <p:nvPr>
            <p:ph type="title"/>
          </p:nvPr>
        </p:nvSpPr>
        <p:spPr>
          <a:xfrm>
            <a:off x="361951" y="6096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Corn Earworm / Soybean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</a:rPr>
              <a:t>Podworm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5603" name="Picture 7" descr="CEW helicoverpa zea Missouri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03863" y="2168525"/>
            <a:ext cx="2436812" cy="3351213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113" y="1884363"/>
            <a:ext cx="4937125" cy="4238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83038" y="5845176"/>
            <a:ext cx="1219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Doug </a:t>
            </a:r>
            <a:r>
              <a:rPr lang="en-US" sz="1000" dirty="0" err="1"/>
              <a:t>Shoup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1775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Corn Earworm / Soybean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</a:rPr>
              <a:t>Podworms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 on Soybeans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525963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dirty="0"/>
              <a:t>Treatment Threshold:</a:t>
            </a:r>
          </a:p>
          <a:p>
            <a:pPr eaLnBrk="1" hangingPunct="1">
              <a:defRPr/>
            </a:pPr>
            <a:r>
              <a:rPr lang="en-US" dirty="0"/>
              <a:t>Where worm counts average 1 worm/row foot</a:t>
            </a:r>
          </a:p>
          <a:p>
            <a:pPr eaLnBrk="1" hangingPunct="1">
              <a:defRPr/>
            </a:pPr>
            <a:r>
              <a:rPr lang="en-US" dirty="0"/>
              <a:t>On a shaker cloth – usually sample about 3 </a:t>
            </a:r>
            <a:r>
              <a:rPr lang="en-US" dirty="0" err="1"/>
              <a:t>ft</a:t>
            </a:r>
            <a:r>
              <a:rPr lang="en-US" dirty="0"/>
              <a:t> of row – so 3 worms/site = treatment threshold</a:t>
            </a:r>
          </a:p>
          <a:p>
            <a:pPr eaLnBrk="1" hangingPunct="1">
              <a:defRPr/>
            </a:pPr>
            <a:r>
              <a:rPr lang="en-US" dirty="0"/>
              <a:t>Note: Consider only small worms. </a:t>
            </a:r>
          </a:p>
          <a:p>
            <a:pPr algn="ctr" eaLnBrk="1" hangingPunct="1">
              <a:defRPr/>
            </a:pPr>
            <a:r>
              <a:rPr lang="en-US" dirty="0"/>
              <a:t>Those not larger than 1/2” long. </a:t>
            </a:r>
            <a:r>
              <a:rPr lang="en-US" dirty="0">
                <a:solidFill>
                  <a:srgbClr val="FFFF00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0770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7B682CCA-0083-4973-AAF8-98AD886D7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52463" y="479425"/>
            <a:ext cx="6507163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Soybean Podworm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705AD-0729-4D76-B8A4-9DF3836D152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81000" y="1524000"/>
            <a:ext cx="5029200" cy="22860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Arial" pitchFamily="84" charset="0"/>
              <a:buChar char="•"/>
              <a:defRPr/>
            </a:pPr>
            <a:r>
              <a:rPr lang="en-US" sz="2600" dirty="0"/>
              <a:t>Concerns about resistance to insecticides</a:t>
            </a:r>
          </a:p>
          <a:p>
            <a:pPr eaLnBrk="1" hangingPunct="1">
              <a:buFont typeface="Arial" pitchFamily="84" charset="0"/>
              <a:buChar char="•"/>
              <a:defRPr/>
            </a:pPr>
            <a:r>
              <a:rPr lang="en-US" sz="2600" dirty="0"/>
              <a:t>300 worms collected from untreated soybean field and utilized for </a:t>
            </a:r>
            <a:r>
              <a:rPr lang="en-US" sz="2600"/>
              <a:t>resistance assay</a:t>
            </a:r>
            <a:endParaRPr lang="en-US" sz="2600" dirty="0"/>
          </a:p>
          <a:p>
            <a:pPr eaLnBrk="1" hangingPunct="1">
              <a:buFont typeface="Arial" pitchFamily="84" charset="0"/>
              <a:buChar char="•"/>
              <a:defRPr/>
            </a:pPr>
            <a:r>
              <a:rPr lang="en-US" sz="2600" dirty="0"/>
              <a:t>Evaluated 24 hours later:</a:t>
            </a:r>
          </a:p>
          <a:p>
            <a:pPr eaLnBrk="1" hangingPunct="1">
              <a:buFont typeface="Arial" pitchFamily="84" charset="0"/>
              <a:buChar char="•"/>
              <a:defRPr/>
            </a:pPr>
            <a:endParaRPr lang="en-US" dirty="0"/>
          </a:p>
        </p:txBody>
      </p:sp>
      <p:pic>
        <p:nvPicPr>
          <p:cNvPr id="25604" name="Content Placeholder 7">
            <a:extLst>
              <a:ext uri="{FF2B5EF4-FFF2-40B4-BE49-F238E27FC236}">
                <a16:creationId xmlns:a16="http://schemas.microsoft.com/office/drawing/2014/main" id="{37C8C8FD-A25D-4C0A-A8D0-7AABF97C9B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10200" y="228600"/>
            <a:ext cx="3581400" cy="268605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F61A2F4-0F5D-42CA-B92E-BEBE0DDCC03E}"/>
              </a:ext>
            </a:extLst>
          </p:cNvPr>
          <p:cNvGraphicFramePr>
            <a:graphicFrameLocks noGrp="1"/>
          </p:cNvGraphicFramePr>
          <p:nvPr/>
        </p:nvGraphicFramePr>
        <p:xfrm>
          <a:off x="1384300" y="3703638"/>
          <a:ext cx="7451726" cy="2773364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987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8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70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87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424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Treatment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% of Larvae Live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% of Larvae Moribund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% of Larvae Dead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1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Hero @ 6 </a:t>
                      </a:r>
                      <a:r>
                        <a:rPr lang="en-US" sz="1600" dirty="0" err="1">
                          <a:effectLst/>
                        </a:rPr>
                        <a:t>oz</a:t>
                      </a:r>
                      <a:r>
                        <a:rPr lang="en-US" sz="1600" dirty="0">
                          <a:effectLst/>
                        </a:rPr>
                        <a:t>/a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3.4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96.6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1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Lorsban</a:t>
                      </a:r>
                      <a:r>
                        <a:rPr lang="en-US" sz="1600" dirty="0">
                          <a:effectLst/>
                        </a:rPr>
                        <a:t> @ 2 pts/a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8.6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91.4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2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Mustang Maxx @ 4 </a:t>
                      </a:r>
                      <a:r>
                        <a:rPr lang="en-US" sz="1600" dirty="0" err="1">
                          <a:effectLst/>
                        </a:rPr>
                        <a:t>oz</a:t>
                      </a:r>
                      <a:r>
                        <a:rPr lang="en-US" sz="1600" dirty="0">
                          <a:effectLst/>
                        </a:rPr>
                        <a:t>/a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10.9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89.1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2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Baythroid</a:t>
                      </a:r>
                      <a:r>
                        <a:rPr lang="en-US" sz="1600" dirty="0">
                          <a:effectLst/>
                        </a:rPr>
                        <a:t> @ 2.8 </a:t>
                      </a:r>
                      <a:r>
                        <a:rPr lang="en-US" sz="1600" dirty="0" err="1">
                          <a:effectLst/>
                        </a:rPr>
                        <a:t>oz</a:t>
                      </a:r>
                      <a:r>
                        <a:rPr lang="en-US" sz="1600" dirty="0">
                          <a:effectLst/>
                        </a:rPr>
                        <a:t>/a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15.5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84.5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2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Warrior II @ 1.6 </a:t>
                      </a:r>
                      <a:r>
                        <a:rPr lang="en-US" sz="1600" dirty="0" err="1">
                          <a:effectLst/>
                        </a:rPr>
                        <a:t>oz</a:t>
                      </a:r>
                      <a:r>
                        <a:rPr lang="en-US" sz="1600" dirty="0">
                          <a:effectLst/>
                        </a:rPr>
                        <a:t>/a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3.4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96.6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1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Untreated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87.5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9.4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3.1 (parasitized)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Bean Leaf Beetles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9879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generation feed on pods – of most economic importance</a:t>
            </a:r>
          </a:p>
          <a:p>
            <a:r>
              <a:rPr lang="en-US" dirty="0"/>
              <a:t>Feed directly on pod</a:t>
            </a:r>
          </a:p>
          <a:p>
            <a:r>
              <a:rPr lang="en-US" dirty="0"/>
              <a:t>May transmit bean pod mottle virus</a:t>
            </a:r>
          </a:p>
          <a:p>
            <a:r>
              <a:rPr lang="en-US" dirty="0"/>
              <a:t>If feeding results in loss of 3 or more seeds per plant – treatment may be justified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1011311"/>
            <a:ext cx="2915945" cy="2189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19127F-7225-419C-9427-CC2C29AF6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588" y="3476549"/>
            <a:ext cx="3986212" cy="2651125"/>
          </a:xfrm>
          <a:prstGeom prst="rect">
            <a:avLst/>
          </a:prstGeom>
          <a:ln w="19050">
            <a:solidFill>
              <a:schemeClr val="bg2">
                <a:lumMod val="10000"/>
              </a:schemeClr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C52D1AB-91F5-4E58-89C1-BF0E4CB962D9}"/>
              </a:ext>
            </a:extLst>
          </p:cNvPr>
          <p:cNvSpPr/>
          <p:nvPr/>
        </p:nvSpPr>
        <p:spPr>
          <a:xfrm rot="8459282">
            <a:off x="7207454" y="4173896"/>
            <a:ext cx="641350" cy="10953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5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457200" y="6400800"/>
            <a:ext cx="2133600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/>
              <a:t>Photos by Brian McCornack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4800" y="2133600"/>
            <a:ext cx="8458200" cy="2216150"/>
            <a:chOff x="144" y="1728"/>
            <a:chExt cx="5328" cy="1396"/>
          </a:xfrm>
        </p:grpSpPr>
        <p:pic>
          <p:nvPicPr>
            <p:cNvPr id="8198" name="Picture 4" descr="isopod_aliv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728"/>
              <a:ext cx="1536" cy="1392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9" name="Picture 5" descr="isopod_mortality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728"/>
              <a:ext cx="1536" cy="1392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0" name="Picture 6" descr="isopod_damag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0" y="1728"/>
              <a:ext cx="1536" cy="1396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Pillbugs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: Perennial problem in south central KS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745671" y="4876800"/>
            <a:ext cx="7696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Need moisture to survive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Thrive under no-till management</a:t>
            </a:r>
          </a:p>
          <a:p>
            <a:pPr algn="ctr">
              <a:spcBef>
                <a:spcPct val="50000"/>
              </a:spcBef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9010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609600"/>
            <a:ext cx="10134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Visit: http://entomology.k-state.edu/extension/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0480" y="1600200"/>
            <a:ext cx="9034906" cy="457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0" y="4450080"/>
            <a:ext cx="1295400" cy="259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0" y="5486400"/>
            <a:ext cx="1295400" cy="259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CAC18-7518-4C2D-AAFC-EB34A000B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87317"/>
            <a:ext cx="7592200" cy="1560716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+mn-lt"/>
              </a:rPr>
              <a:t>Books</a:t>
            </a:r>
            <a:r>
              <a:rPr lang="en-US" sz="6000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86F54-0FA3-4922-BC14-084C0EFDD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2936" y="1348703"/>
            <a:ext cx="2495864" cy="3651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Identification guides </a:t>
            </a:r>
          </a:p>
          <a:p>
            <a:r>
              <a:rPr lang="en-US" sz="2800" dirty="0"/>
              <a:t>Biology</a:t>
            </a:r>
          </a:p>
          <a:p>
            <a:r>
              <a:rPr lang="en-US" sz="2800" dirty="0"/>
              <a:t>Damage/ Thresholds</a:t>
            </a:r>
          </a:p>
          <a:p>
            <a:r>
              <a:rPr lang="en-US" sz="2800" dirty="0"/>
              <a:t>Management options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905179-58D3-4EAD-A7AA-0F654B85A6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91" y="980917"/>
            <a:ext cx="3119845" cy="4940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D28B41-1F59-4BE3-8264-D4B240CDE6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00" y="920872"/>
            <a:ext cx="3208832" cy="50162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687E816-7AB1-46DF-A38E-1F7CDF7DAC69}"/>
              </a:ext>
            </a:extLst>
          </p:cNvPr>
          <p:cNvSpPr/>
          <p:nvPr/>
        </p:nvSpPr>
        <p:spPr>
          <a:xfrm>
            <a:off x="457200" y="6028627"/>
            <a:ext cx="7060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Available from the KSRE Bookstore: https://www.bookstore.ksre.ksu.edu/</a:t>
            </a:r>
          </a:p>
        </p:txBody>
      </p:sp>
    </p:spTree>
    <p:extLst>
      <p:ext uri="{BB962C8B-B14F-4D97-AF65-F5344CB8AC3E}">
        <p14:creationId xmlns:p14="http://schemas.microsoft.com/office/powerpoint/2010/main" val="19379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1FEFF-9C14-403E-8C50-D37D1441C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8244840" cy="1456267"/>
          </a:xfrm>
        </p:spPr>
        <p:txBody>
          <a:bodyPr>
            <a:normAutofit/>
          </a:bodyPr>
          <a:lstStyle/>
          <a:p>
            <a:r>
              <a:rPr lang="en-US" sz="3600" dirty="0"/>
              <a:t>For more info, please visit: http://entomology.k-state.edu/extension/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912AC8-0291-4111-AAE2-F351008A588C}"/>
              </a:ext>
            </a:extLst>
          </p:cNvPr>
          <p:cNvSpPr txBox="1"/>
          <p:nvPr/>
        </p:nvSpPr>
        <p:spPr>
          <a:xfrm>
            <a:off x="3448594" y="5486400"/>
            <a:ext cx="2246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Jeff Whitworth</a:t>
            </a:r>
          </a:p>
          <a:p>
            <a:pPr algn="ctr"/>
            <a:r>
              <a:rPr lang="en-US" dirty="0"/>
              <a:t>jwhitwor@ksu.edu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720768-E143-4E8A-84E9-3D3C68CAC2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57600"/>
            <a:ext cx="9144000" cy="14562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7A131F-64E2-46A8-8D76-B86BBF99C6F2}"/>
              </a:ext>
            </a:extLst>
          </p:cNvPr>
          <p:cNvSpPr txBox="1"/>
          <p:nvPr/>
        </p:nvSpPr>
        <p:spPr>
          <a:xfrm>
            <a:off x="2021787" y="2105561"/>
            <a:ext cx="525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Thank you!</a:t>
            </a:r>
          </a:p>
          <a:p>
            <a:pPr algn="ctr"/>
            <a:r>
              <a:rPr lang="en-US" sz="40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74521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6FD95-005B-4A56-A344-6BEAFC0B8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Soybean Gall Midge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F86CA1-E0B5-449C-870A-117922DCAC59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2018 </a:t>
            </a:r>
            <a:r>
              <a:rPr lang="en-US" dirty="0"/>
              <a:t>- Nebraska, Iowa and S. Dakota (66 counties)</a:t>
            </a:r>
          </a:p>
          <a:p>
            <a:r>
              <a:rPr lang="en-US" dirty="0"/>
              <a:t>Large portions of plants dying from field margins inward</a:t>
            </a:r>
          </a:p>
          <a:p>
            <a:r>
              <a:rPr lang="en-US" dirty="0"/>
              <a:t>Impacted plants have dark discoloration at soil surface up to the unifoliate node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46334D-353E-461A-BEAD-AFC5B759BA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517" y="2895600"/>
            <a:ext cx="2774094" cy="36845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nline Image Placeholder 5">
            <a:extLst>
              <a:ext uri="{FF2B5EF4-FFF2-40B4-BE49-F238E27FC236}">
                <a16:creationId xmlns:a16="http://schemas.microsoft.com/office/drawing/2014/main" id="{3D091A9A-4AD1-40B0-96B1-83B6958A8ED3}"/>
              </a:ext>
            </a:extLst>
          </p:cNvPr>
          <p:cNvPicPr>
            <a:picLocks noGrp="1" noChangeAspect="1"/>
          </p:cNvPicPr>
          <p:nvPr>
            <p:ph type="clipArt"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3736" y="1140528"/>
            <a:ext cx="2601984" cy="2224103"/>
          </a:xfr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69970D-1C83-4A7E-B556-75E1B21311AD}"/>
              </a:ext>
            </a:extLst>
          </p:cNvPr>
          <p:cNvSpPr txBox="1"/>
          <p:nvPr/>
        </p:nvSpPr>
        <p:spPr>
          <a:xfrm>
            <a:off x="7114517" y="3429000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Cropwatch.unl.edu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8BB059-9138-4408-924C-2F3F91F76F6F}"/>
              </a:ext>
            </a:extLst>
          </p:cNvPr>
          <p:cNvSpPr txBox="1"/>
          <p:nvPr/>
        </p:nvSpPr>
        <p:spPr>
          <a:xfrm>
            <a:off x="4462964" y="6580187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Cropwatch.unl.edu</a:t>
            </a:r>
          </a:p>
        </p:txBody>
      </p:sp>
    </p:spTree>
    <p:extLst>
      <p:ext uri="{BB962C8B-B14F-4D97-AF65-F5344CB8AC3E}">
        <p14:creationId xmlns:p14="http://schemas.microsoft.com/office/powerpoint/2010/main" val="188575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6FD95-005B-4A56-A344-6BEAFC0B8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Soybean Gall Midge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F86CA1-E0B5-449C-870A-117922DCAC59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Upon closer investigation, stems snap of easily at the soil surface</a:t>
            </a:r>
          </a:p>
          <a:p>
            <a:r>
              <a:rPr lang="en-US" dirty="0"/>
              <a:t>White to orange larvae feeding on darkened areas of plants</a:t>
            </a:r>
          </a:p>
          <a:p>
            <a:r>
              <a:rPr lang="en-US" dirty="0"/>
              <a:t>Infested plants may have swollen stems near soil surface/feeding larvae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C8D3BB-5C4E-42C9-98F6-D7CB3AFDE0A4}"/>
              </a:ext>
            </a:extLst>
          </p:cNvPr>
          <p:cNvSpPr txBox="1"/>
          <p:nvPr/>
        </p:nvSpPr>
        <p:spPr>
          <a:xfrm>
            <a:off x="6071958" y="5257800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Cropwatch.unl.edu</a:t>
            </a:r>
          </a:p>
        </p:txBody>
      </p:sp>
      <p:pic>
        <p:nvPicPr>
          <p:cNvPr id="6" name="Online Image Placeholder 5">
            <a:extLst>
              <a:ext uri="{FF2B5EF4-FFF2-40B4-BE49-F238E27FC236}">
                <a16:creationId xmlns:a16="http://schemas.microsoft.com/office/drawing/2014/main" id="{C563602A-927A-4B52-BF81-B8951CD3B52F}"/>
              </a:ext>
            </a:extLst>
          </p:cNvPr>
          <p:cNvPicPr>
            <a:picLocks noGrp="1" noChangeAspect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9636" y="2209800"/>
            <a:ext cx="4470809" cy="30480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1424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Defoliators = Indirect Pests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 too </a:t>
            </a:r>
            <a:r>
              <a:rPr lang="en-US" dirty="0" err="1" smtClean="0"/>
              <a:t>manythe</a:t>
            </a:r>
            <a:r>
              <a:rPr lang="en-US" smtClean="0"/>
              <a:t> last 2 years </a:t>
            </a:r>
            <a:r>
              <a:rPr lang="en-US" dirty="0"/>
              <a:t>in most parts of the state (</a:t>
            </a:r>
            <a:r>
              <a:rPr lang="en-US" dirty="0" smtClean="0"/>
              <a:t>2018/2019)</a:t>
            </a:r>
            <a:endParaRPr lang="en-US" dirty="0"/>
          </a:p>
          <a:p>
            <a:r>
              <a:rPr lang="en-US" dirty="0"/>
              <a:t>Plants tolerant in the vegetative stages and can withstand 40-60% defoliation with little negative impact on the plant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3886200"/>
            <a:ext cx="3521075" cy="26447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Elbow Connector 5"/>
          <p:cNvCxnSpPr/>
          <p:nvPr/>
        </p:nvCxnSpPr>
        <p:spPr>
          <a:xfrm rot="5400000">
            <a:off x="6743700" y="4686300"/>
            <a:ext cx="76200" cy="127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1197429"/>
            <a:ext cx="3505200" cy="2628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46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241DDF4D-2C1E-4B52-9434-50B56EEBD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How much defoliation?</a:t>
            </a:r>
          </a:p>
        </p:txBody>
      </p:sp>
      <p:pic>
        <p:nvPicPr>
          <p:cNvPr id="7171" name="Picture 2">
            <a:extLst>
              <a:ext uri="{FF2B5EF4-FFF2-40B4-BE49-F238E27FC236}">
                <a16:creationId xmlns:a16="http://schemas.microsoft.com/office/drawing/2014/main" id="{3DF8EA88-83B2-4DCB-9A92-6B14D2B39C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" y="1143000"/>
            <a:ext cx="5346700" cy="2528888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172" name="Rectangle 3">
            <a:extLst>
              <a:ext uri="{FF2B5EF4-FFF2-40B4-BE49-F238E27FC236}">
                <a16:creationId xmlns:a16="http://schemas.microsoft.com/office/drawing/2014/main" id="{54886685-0F1C-4917-930B-417C0D99A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886200"/>
            <a:ext cx="564197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Arial" panose="020B0604020202020204" pitchFamily="34" charset="0"/>
              </a:rPr>
              <a:t>If defoliation approaches 20% in reproductive stages, treatment may be warranted if insects are actively feeding and defoliation is expected to increase.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9E5C0B83-B5FE-433E-95B4-71EB365E3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1688" y="4700588"/>
            <a:ext cx="3406775" cy="2160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5E0E3F1C-DA38-442E-89C3-BB86187B22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413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Bean Leaf Beetle - Identification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40870C0F-D2E7-4988-AADC-362E572E6F0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27025" y="1638300"/>
            <a:ext cx="4038600" cy="39131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Tan to red – 2 color phases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6 black spots on wings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Black band on outside of wing cover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Black triangle behind head</a:t>
            </a:r>
          </a:p>
        </p:txBody>
      </p:sp>
      <p:pic>
        <p:nvPicPr>
          <p:cNvPr id="9220" name="Picture 7" descr="Bean leaf beetle red">
            <a:extLst>
              <a:ext uri="{FF2B5EF4-FFF2-40B4-BE49-F238E27FC236}">
                <a16:creationId xmlns:a16="http://schemas.microsoft.com/office/drawing/2014/main" id="{887B836B-7038-46DB-BA0E-DA500B78ABC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03663" y="1409700"/>
            <a:ext cx="2914650" cy="2181225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221" name="Picture 8" descr="Bean leaf beetle yellow var">
            <a:extLst>
              <a:ext uri="{FF2B5EF4-FFF2-40B4-BE49-F238E27FC236}">
                <a16:creationId xmlns:a16="http://schemas.microsoft.com/office/drawing/2014/main" id="{C34F92F8-72B4-487D-A0C6-701142F9BDC9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87"/>
          <a:stretch>
            <a:fillRect/>
          </a:stretch>
        </p:blipFill>
        <p:spPr>
          <a:xfrm>
            <a:off x="6483350" y="1403350"/>
            <a:ext cx="2605088" cy="2187575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3" name="Picture 3">
            <a:extLst>
              <a:ext uri="{FF2B5EF4-FFF2-40B4-BE49-F238E27FC236}">
                <a16:creationId xmlns:a16="http://schemas.microsoft.com/office/drawing/2014/main" id="{D23E037F-A9E2-4CAC-9943-145A6AD960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5563" y="3590925"/>
            <a:ext cx="2524125" cy="2371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1">
            <a:extLst>
              <a:ext uri="{FF2B5EF4-FFF2-40B4-BE49-F238E27FC236}">
                <a16:creationId xmlns:a16="http://schemas.microsoft.com/office/drawing/2014/main" id="{D91BF075-E1CD-46A6-9750-38B95FB5230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4316413"/>
            <a:ext cx="2549525" cy="247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TextBox 4">
            <a:extLst>
              <a:ext uri="{FF2B5EF4-FFF2-40B4-BE49-F238E27FC236}">
                <a16:creationId xmlns:a16="http://schemas.microsoft.com/office/drawing/2014/main" id="{9EC6C71E-64F3-4F5D-8626-61794CCAB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95738"/>
            <a:ext cx="2908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Southern corn rootworm</a:t>
            </a:r>
          </a:p>
        </p:txBody>
      </p:sp>
      <p:sp>
        <p:nvSpPr>
          <p:cNvPr id="4106" name="TextBox 9">
            <a:extLst>
              <a:ext uri="{FF2B5EF4-FFF2-40B4-BE49-F238E27FC236}">
                <a16:creationId xmlns:a16="http://schemas.microsoft.com/office/drawing/2014/main" id="{9CDD6858-802C-4E05-859E-4FC48C17B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2050" y="5803900"/>
            <a:ext cx="2108200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Lady beetles</a:t>
            </a:r>
          </a:p>
        </p:txBody>
      </p:sp>
      <p:sp>
        <p:nvSpPr>
          <p:cNvPr id="4107" name="TextBox 10">
            <a:extLst>
              <a:ext uri="{FF2B5EF4-FFF2-40B4-BE49-F238E27FC236}">
                <a16:creationId xmlns:a16="http://schemas.microsoft.com/office/drawing/2014/main" id="{FE987225-D8E5-482C-AD42-F63A07993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4025" y="3197225"/>
            <a:ext cx="2106613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Bean leaf beetles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Bean Leaf Beetle</a:t>
            </a:r>
          </a:p>
        </p:txBody>
      </p:sp>
      <p:sp>
        <p:nvSpPr>
          <p:cNvPr id="12291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/>
              <a:t>Two generations / year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/>
              <a:t>Overwinter as adults under leaf litter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/>
              <a:t>In early April (50 - 55</a:t>
            </a:r>
            <a:r>
              <a:rPr lang="en-US" sz="2800" dirty="0">
                <a:cs typeface="Arial" charset="0"/>
              </a:rPr>
              <a:t>°) adults begin feeding on </a:t>
            </a:r>
            <a:r>
              <a:rPr lang="en-US" sz="2800" dirty="0" smtClean="0">
                <a:cs typeface="Arial" charset="0"/>
              </a:rPr>
              <a:t>weeds until beans emerge</a:t>
            </a:r>
            <a:endParaRPr lang="en-US" sz="2800" dirty="0">
              <a:cs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cs typeface="Arial" charset="0"/>
              </a:rPr>
              <a:t>Females lay eggs in soil around soybean stems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cs typeface="Arial" charset="0"/>
              </a:rPr>
              <a:t>Larvae feed on soybean roots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2800" dirty="0">
              <a:cs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800" dirty="0"/>
          </a:p>
        </p:txBody>
      </p:sp>
      <p:pic>
        <p:nvPicPr>
          <p:cNvPr id="9220" name="Picture 7" descr="Bean leaf beetle re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10175" y="1600200"/>
            <a:ext cx="2914650" cy="2185988"/>
          </a:xfrm>
          <a:noFill/>
          <a:ln>
            <a:solidFill>
              <a:schemeClr val="tx1"/>
            </a:solidFill>
          </a:ln>
        </p:spPr>
      </p:pic>
      <p:pic>
        <p:nvPicPr>
          <p:cNvPr id="9221" name="Picture 8" descr="Bean leaf beetle yellow va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08588" y="3938588"/>
            <a:ext cx="2916237" cy="2187575"/>
          </a:xfr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8062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700B5D8E-92AB-4439-9451-2588AA852C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552450" y="455613"/>
            <a:ext cx="6715125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Bean Leaf Beetles</a:t>
            </a:r>
          </a:p>
        </p:txBody>
      </p:sp>
      <p:sp>
        <p:nvSpPr>
          <p:cNvPr id="6147" name="Rectangle 4">
            <a:extLst>
              <a:ext uri="{FF2B5EF4-FFF2-40B4-BE49-F238E27FC236}">
                <a16:creationId xmlns:a16="http://schemas.microsoft.com/office/drawing/2014/main" id="{A89A7DC0-FA8C-4999-9BAE-08C57D24F4D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81075" y="1419225"/>
            <a:ext cx="40386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1</a:t>
            </a:r>
            <a:r>
              <a:rPr lang="en-US" altLang="en-US" sz="2400" baseline="30000">
                <a:ea typeface="ＭＳ Ｐゴシック" panose="020B0600070205080204" pitchFamily="34" charset="-128"/>
              </a:rPr>
              <a:t>st</a:t>
            </a:r>
            <a:r>
              <a:rPr lang="en-US" altLang="en-US" sz="2400">
                <a:ea typeface="ＭＳ Ｐゴシック" panose="020B0600070205080204" pitchFamily="34" charset="-128"/>
              </a:rPr>
              <a:t> generation adults: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Chewing oval holes between leaf veins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2</a:t>
            </a:r>
            <a:r>
              <a:rPr lang="en-US" altLang="en-US" sz="2400" baseline="30000">
                <a:ea typeface="ＭＳ Ｐゴシック" panose="020B0600070205080204" pitchFamily="34" charset="-128"/>
              </a:rPr>
              <a:t>nd</a:t>
            </a:r>
            <a:r>
              <a:rPr lang="en-US" altLang="en-US" sz="2400">
                <a:ea typeface="ＭＳ Ｐゴシック" panose="020B0600070205080204" pitchFamily="34" charset="-128"/>
              </a:rPr>
              <a:t> generation adults: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Pod feeding damage most important – may transmit bean mottle virus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76EB4B6-A603-406B-8DB5-7A1AB1158C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/>
          <a:stretch/>
        </p:blipFill>
        <p:spPr>
          <a:xfrm>
            <a:off x="5207000" y="328613"/>
            <a:ext cx="3336925" cy="5467350"/>
          </a:xfrm>
          <a:ln w="19050">
            <a:solidFill>
              <a:schemeClr val="bg2">
                <a:lumMod val="10000"/>
              </a:schemeClr>
            </a:solidFill>
          </a:ln>
        </p:spPr>
      </p:pic>
      <p:sp>
        <p:nvSpPr>
          <p:cNvPr id="6149" name="TextBox 1">
            <a:extLst>
              <a:ext uri="{FF2B5EF4-FFF2-40B4-BE49-F238E27FC236}">
                <a16:creationId xmlns:a16="http://schemas.microsoft.com/office/drawing/2014/main" id="{FC3A7E8A-5926-4562-9C1B-D15434866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7275" y="5427663"/>
            <a:ext cx="3609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New pics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7B4ABD-B54F-4052-A8C7-C2402B2D9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3" y="3952875"/>
            <a:ext cx="4032250" cy="2681288"/>
          </a:xfrm>
          <a:prstGeom prst="rect">
            <a:avLst/>
          </a:prstGeom>
          <a:ln w="19050">
            <a:solidFill>
              <a:schemeClr val="bg2">
                <a:lumMod val="1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1C94BD-2ED9-4B28-BA75-600E08BB5A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6813" y="3952875"/>
            <a:ext cx="3986212" cy="2651125"/>
          </a:xfrm>
          <a:prstGeom prst="rect">
            <a:avLst/>
          </a:prstGeom>
          <a:ln w="19050">
            <a:solidFill>
              <a:schemeClr val="bg2">
                <a:lumMod val="10000"/>
              </a:schemeClr>
            </a:solidFill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FB6A89-6996-4B92-B01E-1D48A6FAE232}"/>
              </a:ext>
            </a:extLst>
          </p:cNvPr>
          <p:cNvSpPr/>
          <p:nvPr/>
        </p:nvSpPr>
        <p:spPr>
          <a:xfrm rot="8459282">
            <a:off x="1616075" y="4746625"/>
            <a:ext cx="641350" cy="10937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5C7B11C-589A-4FE8-9225-CA759E3E168A}"/>
              </a:ext>
            </a:extLst>
          </p:cNvPr>
          <p:cNvSpPr/>
          <p:nvPr/>
        </p:nvSpPr>
        <p:spPr>
          <a:xfrm rot="8459282">
            <a:off x="7493000" y="4670425"/>
            <a:ext cx="641350" cy="10953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SR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</TotalTime>
  <Words>1214</Words>
  <Application>Microsoft Office PowerPoint</Application>
  <PresentationFormat>On-screen Show (4:3)</PresentationFormat>
  <Paragraphs>228</Paragraphs>
  <Slides>44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ＭＳ Ｐゴシック</vt:lpstr>
      <vt:lpstr>Arial</vt:lpstr>
      <vt:lpstr>Calibri</vt:lpstr>
      <vt:lpstr>Times New Roman</vt:lpstr>
      <vt:lpstr>Trebuchet MS</vt:lpstr>
      <vt:lpstr>Wingdings</vt:lpstr>
      <vt:lpstr>KSRE theme</vt:lpstr>
      <vt:lpstr>2020 Soybeans</vt:lpstr>
      <vt:lpstr>Potential Pests of Soybeans</vt:lpstr>
      <vt:lpstr>Early Season/Belowground Pests: White Grub, Wireworm, BLB larvae</vt:lpstr>
      <vt:lpstr>Pillbugs: Perennial problem in south central KS</vt:lpstr>
      <vt:lpstr>Defoliators = Indirect Pests</vt:lpstr>
      <vt:lpstr>How much defoliation?</vt:lpstr>
      <vt:lpstr>Bean Leaf Beetle - Identification</vt:lpstr>
      <vt:lpstr>Bean Leaf Beetle</vt:lpstr>
      <vt:lpstr>Bean Leaf Beetles</vt:lpstr>
      <vt:lpstr>Grasshoppers</vt:lpstr>
      <vt:lpstr>Garden Webworm</vt:lpstr>
      <vt:lpstr>Green Cloverworms</vt:lpstr>
      <vt:lpstr>Green Cloverworm Adult</vt:lpstr>
      <vt:lpstr>Thistle Caterpillar/Painted Lady</vt:lpstr>
      <vt:lpstr>PowerPoint Presentation</vt:lpstr>
      <vt:lpstr>Thistle Caterpillar/Painted Lady</vt:lpstr>
      <vt:lpstr>Yellow Woolly Bear</vt:lpstr>
      <vt:lpstr>PowerPoint Presentation</vt:lpstr>
      <vt:lpstr>PowerPoint Presentation</vt:lpstr>
      <vt:lpstr>Japanese Beetle</vt:lpstr>
      <vt:lpstr>Blister Beetles</vt:lpstr>
      <vt:lpstr>Spider Mites</vt:lpstr>
      <vt:lpstr>Mite Treatment Decisions</vt:lpstr>
      <vt:lpstr>Soybean Aphids</vt:lpstr>
      <vt:lpstr>Aphid Control</vt:lpstr>
      <vt:lpstr>PowerPoint Presentation</vt:lpstr>
      <vt:lpstr>Dectes Stem Borer</vt:lpstr>
      <vt:lpstr>Dectes Stem Borer </vt:lpstr>
      <vt:lpstr>Dectes Stem Borer  Girdled plant (over-wintering site)</vt:lpstr>
      <vt:lpstr>Dectes Stem Borer Management  </vt:lpstr>
      <vt:lpstr>Soybean Gall Midge</vt:lpstr>
      <vt:lpstr>Direct Pest = Feed directly on the pods/seeds</vt:lpstr>
      <vt:lpstr> Stink Bugs</vt:lpstr>
      <vt:lpstr>Stink bug damage Control may be necessary when average  1 bug/3 row ft.  </vt:lpstr>
      <vt:lpstr> Stink Bugs</vt:lpstr>
      <vt:lpstr>Corn Earworm / Soybean Podworm</vt:lpstr>
      <vt:lpstr>Corn Earworm / Soybean Podworms on Soybeans</vt:lpstr>
      <vt:lpstr>Soybean Podworm</vt:lpstr>
      <vt:lpstr>Bean Leaf Beetles</vt:lpstr>
      <vt:lpstr>Visit: http://entomology.k-state.edu/extension/</vt:lpstr>
      <vt:lpstr>Books:</vt:lpstr>
      <vt:lpstr>For more info, please visit: http://entomology.k-state.edu/extension/</vt:lpstr>
      <vt:lpstr>Soybean Gall Midge</vt:lpstr>
      <vt:lpstr>Soybean Gall Midge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Soybean</dc:title>
  <dc:creator>Holly</dc:creator>
  <cp:lastModifiedBy>R Whitworth</cp:lastModifiedBy>
  <cp:revision>58</cp:revision>
  <cp:lastPrinted>2019-12-30T15:24:47Z</cp:lastPrinted>
  <dcterms:created xsi:type="dcterms:W3CDTF">2014-01-14T17:35:08Z</dcterms:created>
  <dcterms:modified xsi:type="dcterms:W3CDTF">2019-12-30T22:54:57Z</dcterms:modified>
</cp:coreProperties>
</file>